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27"/>
  </p:notesMasterIdLst>
  <p:sldIdLst>
    <p:sldId id="256" r:id="rId4"/>
    <p:sldId id="261" r:id="rId5"/>
    <p:sldId id="268" r:id="rId6"/>
    <p:sldId id="404" r:id="rId7"/>
    <p:sldId id="405" r:id="rId8"/>
    <p:sldId id="406" r:id="rId9"/>
    <p:sldId id="407" r:id="rId10"/>
    <p:sldId id="408" r:id="rId11"/>
    <p:sldId id="409" r:id="rId12"/>
    <p:sldId id="410" r:id="rId13"/>
    <p:sldId id="411" r:id="rId14"/>
    <p:sldId id="412" r:id="rId15"/>
    <p:sldId id="413" r:id="rId16"/>
    <p:sldId id="414" r:id="rId17"/>
    <p:sldId id="416" r:id="rId18"/>
    <p:sldId id="415" r:id="rId19"/>
    <p:sldId id="417" r:id="rId20"/>
    <p:sldId id="418" r:id="rId21"/>
    <p:sldId id="419" r:id="rId22"/>
    <p:sldId id="420" r:id="rId23"/>
    <p:sldId id="421" r:id="rId24"/>
    <p:sldId id="422" r:id="rId25"/>
    <p:sldId id="260" r:id="rId26"/>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84" autoAdjust="0"/>
    <p:restoredTop sz="96196" autoAdjust="0"/>
  </p:normalViewPr>
  <p:slideViewPr>
    <p:cSldViewPr snapToGrid="0">
      <p:cViewPr varScale="1">
        <p:scale>
          <a:sx n="96" d="100"/>
          <a:sy n="96" d="100"/>
        </p:scale>
        <p:origin x="560" y="168"/>
      </p:cViewPr>
      <p:guideLst>
        <p:guide orient="horz" pos="235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0DB4A-D8B6-444A-97FC-B379347A49B4}" type="datetimeFigureOut">
              <a:rPr lang="en-US" smtClean="0"/>
              <a:t>10/31/19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100DC-7169-4755-83CA-EBF300ECEEC8}" type="slidenum">
              <a:rPr lang="en-US" smtClean="0"/>
              <a:t>‹#›</a:t>
            </a:fld>
            <a:endParaRPr lang="en-US"/>
          </a:p>
        </p:txBody>
      </p:sp>
    </p:spTree>
    <p:extLst>
      <p:ext uri="{BB962C8B-B14F-4D97-AF65-F5344CB8AC3E}">
        <p14:creationId xmlns:p14="http://schemas.microsoft.com/office/powerpoint/2010/main" val="233357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9BFB55-A802-447E-A910-BBD71F405882}"/>
              </a:ext>
            </a:extLst>
          </p:cNvPr>
          <p:cNvSpPr/>
          <p:nvPr userDrawn="1"/>
        </p:nvSpPr>
        <p:spPr>
          <a:xfrm>
            <a:off x="0" y="0"/>
            <a:ext cx="12192000" cy="68580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a:extLst>
              <a:ext uri="{FF2B5EF4-FFF2-40B4-BE49-F238E27FC236}">
                <a16:creationId xmlns:a16="http://schemas.microsoft.com/office/drawing/2014/main" id="{6457B7BB-CD07-47C5-9965-2FA032CA8D5B}"/>
              </a:ext>
            </a:extLst>
          </p:cNvPr>
          <p:cNvSpPr/>
          <p:nvPr userDrawn="1"/>
        </p:nvSpPr>
        <p:spPr>
          <a:xfrm flipH="1">
            <a:off x="8052178"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B81EF693-46E2-4180-A982-14109E40CB06}"/>
              </a:ext>
            </a:extLst>
          </p:cNvPr>
          <p:cNvSpPr/>
          <p:nvPr userDrawn="1"/>
        </p:nvSpPr>
        <p:spPr>
          <a:xfrm rot="10800000" flipH="1">
            <a:off x="4"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9724905C-0466-437C-B401-0D9138D8404B}"/>
              </a:ext>
            </a:extLst>
          </p:cNvPr>
          <p:cNvSpPr>
            <a:spLocks noGrp="1"/>
          </p:cNvSpPr>
          <p:nvPr>
            <p:ph type="pic" sz="quarter" idx="11" hasCustomPrompt="1"/>
          </p:nvPr>
        </p:nvSpPr>
        <p:spPr>
          <a:xfrm>
            <a:off x="54070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Picture Placeholder 13">
            <a:extLst>
              <a:ext uri="{FF2B5EF4-FFF2-40B4-BE49-F238E27FC236}">
                <a16:creationId xmlns:a16="http://schemas.microsoft.com/office/drawing/2014/main" id="{07F0600E-0EC8-4BFF-B37B-C982DE03E9B0}"/>
              </a:ext>
            </a:extLst>
          </p:cNvPr>
          <p:cNvSpPr>
            <a:spLocks noGrp="1"/>
          </p:cNvSpPr>
          <p:nvPr>
            <p:ph type="pic" sz="quarter" idx="12" hasCustomPrompt="1"/>
          </p:nvPr>
        </p:nvSpPr>
        <p:spPr>
          <a:xfrm>
            <a:off x="758466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4" name="Picture Placeholder 13">
            <a:extLst>
              <a:ext uri="{FF2B5EF4-FFF2-40B4-BE49-F238E27FC236}">
                <a16:creationId xmlns:a16="http://schemas.microsoft.com/office/drawing/2014/main" id="{D49170B7-DADE-4D0A-8BF8-230A982B746F}"/>
              </a:ext>
            </a:extLst>
          </p:cNvPr>
          <p:cNvSpPr>
            <a:spLocks noGrp="1"/>
          </p:cNvSpPr>
          <p:nvPr>
            <p:ph type="pic" sz="quarter" idx="13" hasCustomPrompt="1"/>
          </p:nvPr>
        </p:nvSpPr>
        <p:spPr>
          <a:xfrm>
            <a:off x="9762309"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1392764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KBM-정애\014-Fullppt\PNG이미지\탭.png">
            <a:extLst>
              <a:ext uri="{FF2B5EF4-FFF2-40B4-BE49-F238E27FC236}">
                <a16:creationId xmlns:a16="http://schemas.microsoft.com/office/drawing/2014/main" id="{71CF212A-1782-49B4-8B17-581DC5D7B367}"/>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086552" y="1709312"/>
            <a:ext cx="3530683" cy="434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KBM-정애\014-Fullppt\PNG이미지\핸드폰.png">
            <a:extLst>
              <a:ext uri="{FF2B5EF4-FFF2-40B4-BE49-F238E27FC236}">
                <a16:creationId xmlns:a16="http://schemas.microsoft.com/office/drawing/2014/main" id="{F6F9CC28-F54D-4BAA-BF10-18180D05E3DE}"/>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6210310" y="3259539"/>
            <a:ext cx="2660906" cy="3223724"/>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a:extLst>
              <a:ext uri="{FF2B5EF4-FFF2-40B4-BE49-F238E27FC236}">
                <a16:creationId xmlns:a16="http://schemas.microsoft.com/office/drawing/2014/main" id="{510637AE-6F5C-4D3F-9611-7DA2098A8029}"/>
              </a:ext>
            </a:extLst>
          </p:cNvPr>
          <p:cNvSpPr>
            <a:spLocks noGrp="1"/>
          </p:cNvSpPr>
          <p:nvPr>
            <p:ph type="pic" idx="12" hasCustomPrompt="1"/>
          </p:nvPr>
        </p:nvSpPr>
        <p:spPr>
          <a:xfrm>
            <a:off x="8660866" y="2158177"/>
            <a:ext cx="2449154" cy="3125523"/>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a16="http://schemas.microsoft.com/office/drawing/2014/main" id="{296F8098-C31E-4554-BACD-2C26FE4D24E9}"/>
              </a:ext>
            </a:extLst>
          </p:cNvPr>
          <p:cNvSpPr>
            <a:spLocks noGrp="1"/>
          </p:cNvSpPr>
          <p:nvPr>
            <p:ph type="pic" idx="13" hasCustomPrompt="1"/>
          </p:nvPr>
        </p:nvSpPr>
        <p:spPr>
          <a:xfrm>
            <a:off x="6886576" y="3403405"/>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7510565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88076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BA95570-ABCA-4EAA-A150-DE9A778788FF}"/>
              </a:ext>
            </a:extLst>
          </p:cNvPr>
          <p:cNvGrpSpPr/>
          <p:nvPr userDrawn="1"/>
        </p:nvGrpSpPr>
        <p:grpSpPr>
          <a:xfrm rot="10800000" flipH="1" flipV="1">
            <a:off x="6286500" y="5899288"/>
            <a:ext cx="5572126" cy="862288"/>
            <a:chOff x="477110" y="4905446"/>
            <a:chExt cx="11078677" cy="1714429"/>
          </a:xfrm>
        </p:grpSpPr>
        <p:sp>
          <p:nvSpPr>
            <p:cNvPr id="6" name="Freeform: Shape 5">
              <a:extLst>
                <a:ext uri="{FF2B5EF4-FFF2-40B4-BE49-F238E27FC236}">
                  <a16:creationId xmlns:a16="http://schemas.microsoft.com/office/drawing/2014/main" id="{46A78A61-879F-457D-9A77-D666DFE521FF}"/>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7" name="Group 6">
              <a:extLst>
                <a:ext uri="{FF2B5EF4-FFF2-40B4-BE49-F238E27FC236}">
                  <a16:creationId xmlns:a16="http://schemas.microsoft.com/office/drawing/2014/main" id="{C36593EB-5869-4A8C-80A1-C05AA0B24BF0}"/>
                </a:ext>
              </a:extLst>
            </p:cNvPr>
            <p:cNvGrpSpPr/>
            <p:nvPr/>
          </p:nvGrpSpPr>
          <p:grpSpPr>
            <a:xfrm>
              <a:off x="477110" y="5658084"/>
              <a:ext cx="655351" cy="517912"/>
              <a:chOff x="6456816" y="5667609"/>
              <a:chExt cx="655351" cy="517912"/>
            </a:xfrm>
          </p:grpSpPr>
          <p:sp>
            <p:nvSpPr>
              <p:cNvPr id="9" name="Freeform: Shape 8">
                <a:extLst>
                  <a:ext uri="{FF2B5EF4-FFF2-40B4-BE49-F238E27FC236}">
                    <a16:creationId xmlns:a16="http://schemas.microsoft.com/office/drawing/2014/main" id="{063A0A4C-2BF4-47D2-AFFF-A22E96B3C12D}"/>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0" name="Rectangle: Rounded Corners 9">
                <a:extLst>
                  <a:ext uri="{FF2B5EF4-FFF2-40B4-BE49-F238E27FC236}">
                    <a16:creationId xmlns:a16="http://schemas.microsoft.com/office/drawing/2014/main" id="{C3DAC375-EEBC-4131-8F69-CD653EE61E82}"/>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C9A4658B-18D9-47F9-8999-4B217D15FD5B}"/>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0959607F-C050-4355-908E-D24DD45D9D08}"/>
              </a:ext>
            </a:extLst>
          </p:cNvPr>
          <p:cNvGrpSpPr/>
          <p:nvPr userDrawn="1"/>
        </p:nvGrpSpPr>
        <p:grpSpPr>
          <a:xfrm rot="10800000" flipV="1">
            <a:off x="347501" y="5899288"/>
            <a:ext cx="5572126" cy="862288"/>
            <a:chOff x="477110" y="4905446"/>
            <a:chExt cx="11078677" cy="1714429"/>
          </a:xfrm>
        </p:grpSpPr>
        <p:sp>
          <p:nvSpPr>
            <p:cNvPr id="12" name="Freeform: Shape 11">
              <a:extLst>
                <a:ext uri="{FF2B5EF4-FFF2-40B4-BE49-F238E27FC236}">
                  <a16:creationId xmlns:a16="http://schemas.microsoft.com/office/drawing/2014/main" id="{0EA74116-9898-4A6A-84F3-F61BBB7993C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954DC28B-DA5D-40A5-BF5E-A8C07B13D6FD}"/>
                </a:ext>
              </a:extLst>
            </p:cNvPr>
            <p:cNvGrpSpPr/>
            <p:nvPr/>
          </p:nvGrpSpPr>
          <p:grpSpPr>
            <a:xfrm>
              <a:off x="477110" y="5658084"/>
              <a:ext cx="655351" cy="517912"/>
              <a:chOff x="6456816" y="5667609"/>
              <a:chExt cx="655351" cy="517912"/>
            </a:xfrm>
          </p:grpSpPr>
          <p:sp>
            <p:nvSpPr>
              <p:cNvPr id="15" name="Freeform: Shape 14">
                <a:extLst>
                  <a:ext uri="{FF2B5EF4-FFF2-40B4-BE49-F238E27FC236}">
                    <a16:creationId xmlns:a16="http://schemas.microsoft.com/office/drawing/2014/main" id="{EC1A92E0-BAD3-4804-8CFB-2F36973DF453}"/>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6" name="Rectangle: Rounded Corners 15">
                <a:extLst>
                  <a:ext uri="{FF2B5EF4-FFF2-40B4-BE49-F238E27FC236}">
                    <a16:creationId xmlns:a16="http://schemas.microsoft.com/office/drawing/2014/main" id="{4F7FFD43-6FA1-417C-AF01-3A54B1EB3288}"/>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96DB8CE4-378A-4F7B-8401-E84CD0360554}"/>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092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1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A62946D-F2ED-4A3A-AFF2-114E504B5745}"/>
              </a:ext>
            </a:extLst>
          </p:cNvPr>
          <p:cNvSpPr/>
          <p:nvPr userDrawn="1"/>
        </p:nvSpPr>
        <p:spPr>
          <a:xfrm>
            <a:off x="2893325"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B98542A-477C-4DE9-BE76-734F0C55D2E2}"/>
              </a:ext>
            </a:extLst>
          </p:cNvPr>
          <p:cNvSpPr/>
          <p:nvPr userDrawn="1"/>
        </p:nvSpPr>
        <p:spPr>
          <a:xfrm>
            <a:off x="3218596"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2273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974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738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2" r:id="rId3"/>
    <p:sldLayoutId id="2147483737" r:id="rId4"/>
    <p:sldLayoutId id="2147483740" r:id="rId5"/>
    <p:sldLayoutId id="2147483739" r:id="rId6"/>
    <p:sldLayoutId id="2147483736" r:id="rId7"/>
    <p:sldLayoutId id="2147483741" r:id="rId8"/>
    <p:sldLayoutId id="2147483744" r:id="rId9"/>
    <p:sldLayoutId id="2147483751" r:id="rId1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3.xml"/><Relationship Id="rId4" Type="http://schemas.openxmlformats.org/officeDocument/2006/relationships/image" Target="../media/image37.tiff"/></Relationships>
</file>

<file path=ppt/slides/_rels/slide1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www.healthdata.org/us-health/data-download" TargetMode="External"/><Relationship Id="rId2" Type="http://schemas.openxmlformats.org/officeDocument/2006/relationships/hyperlink" Target="http://ghdx.healthdata.org/geography/united-states-america" TargetMode="External"/><Relationship Id="rId1" Type="http://schemas.openxmlformats.org/officeDocument/2006/relationships/slideLayout" Target="../slideLayouts/slideLayout3.xml"/><Relationship Id="rId5" Type="http://schemas.openxmlformats.org/officeDocument/2006/relationships/hyperlink" Target="https://www.ers.usda.gov/amber-waves/2010/december/data-feature-compare-your-areas-food-environment-with-the-rest-of-the-country/" TargetMode="External"/><Relationship Id="rId4" Type="http://schemas.openxmlformats.org/officeDocument/2006/relationships/hyperlink" Target="https://www.census.gov/data-tools/demo/saipe/#/?map_geoSelector=aa_c&amp;s_year=2011,2010,2009,2008,2007,2006,2005&amp;map_yearSelector=201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A0EAB522-1DFF-4B85-8868-4BF984E553F0}"/>
              </a:ext>
            </a:extLst>
          </p:cNvPr>
          <p:cNvGrpSpPr/>
          <p:nvPr/>
        </p:nvGrpSpPr>
        <p:grpSpPr>
          <a:xfrm>
            <a:off x="-491345" y="1200654"/>
            <a:ext cx="10267188" cy="2109978"/>
            <a:chOff x="-491345" y="1077822"/>
            <a:chExt cx="10267188" cy="2109978"/>
          </a:xfrm>
        </p:grpSpPr>
        <p:grpSp>
          <p:nvGrpSpPr>
            <p:cNvPr id="122" name="Group 121">
              <a:extLst>
                <a:ext uri="{FF2B5EF4-FFF2-40B4-BE49-F238E27FC236}">
                  <a16:creationId xmlns:a16="http://schemas.microsoft.com/office/drawing/2014/main" id="{25426AD8-F38A-41A4-A132-B187D44A767E}"/>
                </a:ext>
              </a:extLst>
            </p:cNvPr>
            <p:cNvGrpSpPr/>
            <p:nvPr/>
          </p:nvGrpSpPr>
          <p:grpSpPr>
            <a:xfrm>
              <a:off x="-491345" y="1077822"/>
              <a:ext cx="10267188" cy="2109978"/>
              <a:chOff x="-491345" y="1077822"/>
              <a:chExt cx="10267188" cy="2109978"/>
            </a:xfrm>
          </p:grpSpPr>
          <p:pic>
            <p:nvPicPr>
              <p:cNvPr id="65" name="Picture 64">
                <a:extLst>
                  <a:ext uri="{FF2B5EF4-FFF2-40B4-BE49-F238E27FC236}">
                    <a16:creationId xmlns:a16="http://schemas.microsoft.com/office/drawing/2014/main" id="{8B491B70-93F2-4668-BC1F-5BBC24FCA6B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66" name="Freeform: Shape 65">
                <a:extLst>
                  <a:ext uri="{FF2B5EF4-FFF2-40B4-BE49-F238E27FC236}">
                    <a16:creationId xmlns:a16="http://schemas.microsoft.com/office/drawing/2014/main" id="{F7F6D971-A705-4B43-9964-5269154453FE}"/>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endParaRPr lang="en-US"/>
              </a:p>
            </p:txBody>
          </p:sp>
          <p:pic>
            <p:nvPicPr>
              <p:cNvPr id="67" name="Picture 66">
                <a:extLst>
                  <a:ext uri="{FF2B5EF4-FFF2-40B4-BE49-F238E27FC236}">
                    <a16:creationId xmlns:a16="http://schemas.microsoft.com/office/drawing/2014/main" id="{32EBC4F2-FDAB-458F-B3D6-C655FBB2CB3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8934"/>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68" name="Freeform: Shape 67">
                <a:extLst>
                  <a:ext uri="{FF2B5EF4-FFF2-40B4-BE49-F238E27FC236}">
                    <a16:creationId xmlns:a16="http://schemas.microsoft.com/office/drawing/2014/main" id="{5653D0CF-464F-41CE-9CC7-5B508C75BCB1}"/>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endParaRPr lang="en-US"/>
              </a:p>
            </p:txBody>
          </p:sp>
          <p:pic>
            <p:nvPicPr>
              <p:cNvPr id="69" name="Picture 68">
                <a:extLst>
                  <a:ext uri="{FF2B5EF4-FFF2-40B4-BE49-F238E27FC236}">
                    <a16:creationId xmlns:a16="http://schemas.microsoft.com/office/drawing/2014/main" id="{5DEF24CD-3AAD-4FCE-BB30-02BFFC7D05A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0" name="Freeform: Shape 69">
                <a:extLst>
                  <a:ext uri="{FF2B5EF4-FFF2-40B4-BE49-F238E27FC236}">
                    <a16:creationId xmlns:a16="http://schemas.microsoft.com/office/drawing/2014/main" id="{32FC8001-B8F3-49FB-AF84-BD616B5629B2}"/>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1" name="Picture 70">
                <a:extLst>
                  <a:ext uri="{FF2B5EF4-FFF2-40B4-BE49-F238E27FC236}">
                    <a16:creationId xmlns:a16="http://schemas.microsoft.com/office/drawing/2014/main" id="{94A1CF25-E437-4C2B-B3E8-D5179786889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2" name="Freeform: Shape 71">
                <a:extLst>
                  <a:ext uri="{FF2B5EF4-FFF2-40B4-BE49-F238E27FC236}">
                    <a16:creationId xmlns:a16="http://schemas.microsoft.com/office/drawing/2014/main" id="{202212BC-E82C-4073-9C8E-B0E894C02C8A}"/>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3" name="Picture 72">
                <a:extLst>
                  <a:ext uri="{FF2B5EF4-FFF2-40B4-BE49-F238E27FC236}">
                    <a16:creationId xmlns:a16="http://schemas.microsoft.com/office/drawing/2014/main" id="{37C064A4-6E82-470C-BF77-FF3F6357BE8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4" name="Freeform: Shape 73">
                <a:extLst>
                  <a:ext uri="{FF2B5EF4-FFF2-40B4-BE49-F238E27FC236}">
                    <a16:creationId xmlns:a16="http://schemas.microsoft.com/office/drawing/2014/main" id="{F8ECD751-6127-4DE6-8D9F-40183E34C7AE}"/>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75" name="Picture 74">
                <a:extLst>
                  <a:ext uri="{FF2B5EF4-FFF2-40B4-BE49-F238E27FC236}">
                    <a16:creationId xmlns:a16="http://schemas.microsoft.com/office/drawing/2014/main" id="{A095F136-6DBD-4EDF-8707-71F0C82E926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6" name="Freeform: Shape 75">
                <a:extLst>
                  <a:ext uri="{FF2B5EF4-FFF2-40B4-BE49-F238E27FC236}">
                    <a16:creationId xmlns:a16="http://schemas.microsoft.com/office/drawing/2014/main" id="{6AE7AB1A-1A18-4A4B-9420-C20A711060D6}"/>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77" name="Picture 76">
                <a:extLst>
                  <a:ext uri="{FF2B5EF4-FFF2-40B4-BE49-F238E27FC236}">
                    <a16:creationId xmlns:a16="http://schemas.microsoft.com/office/drawing/2014/main" id="{47D7980E-90EE-44E0-8175-17619F826AC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8" name="Freeform: Shape 77">
                <a:extLst>
                  <a:ext uri="{FF2B5EF4-FFF2-40B4-BE49-F238E27FC236}">
                    <a16:creationId xmlns:a16="http://schemas.microsoft.com/office/drawing/2014/main" id="{5B87D4CB-9826-46FA-9AB5-6ED8FED6C16A}"/>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9" name="Picture 78">
                <a:extLst>
                  <a:ext uri="{FF2B5EF4-FFF2-40B4-BE49-F238E27FC236}">
                    <a16:creationId xmlns:a16="http://schemas.microsoft.com/office/drawing/2014/main" id="{A9A12785-C9A1-406C-83CA-2579807EC12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80" name="Freeform: Shape 79">
                <a:extLst>
                  <a:ext uri="{FF2B5EF4-FFF2-40B4-BE49-F238E27FC236}">
                    <a16:creationId xmlns:a16="http://schemas.microsoft.com/office/drawing/2014/main" id="{B1EC3330-2CEB-473D-A022-3EA3BA01ACAE}"/>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81" name="Picture 80">
                <a:extLst>
                  <a:ext uri="{FF2B5EF4-FFF2-40B4-BE49-F238E27FC236}">
                    <a16:creationId xmlns:a16="http://schemas.microsoft.com/office/drawing/2014/main" id="{8E8CD869-3CB8-4111-BBCB-29C5222A569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82" name="Freeform: Shape 81">
                <a:extLst>
                  <a:ext uri="{FF2B5EF4-FFF2-40B4-BE49-F238E27FC236}">
                    <a16:creationId xmlns:a16="http://schemas.microsoft.com/office/drawing/2014/main" id="{7DCAB668-9C55-4FB4-A127-3B5E7EF9570B}"/>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83" name="Picture 82">
                <a:extLst>
                  <a:ext uri="{FF2B5EF4-FFF2-40B4-BE49-F238E27FC236}">
                    <a16:creationId xmlns:a16="http://schemas.microsoft.com/office/drawing/2014/main" id="{203AB0EB-1196-4F26-B3C3-FFCD0FF761E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4" name="Freeform: Shape 83">
                <a:extLst>
                  <a:ext uri="{FF2B5EF4-FFF2-40B4-BE49-F238E27FC236}">
                    <a16:creationId xmlns:a16="http://schemas.microsoft.com/office/drawing/2014/main" id="{CDC82CB9-9BDA-45C9-94D9-717A04FB1CDB}"/>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85" name="Picture 84">
                <a:extLst>
                  <a:ext uri="{FF2B5EF4-FFF2-40B4-BE49-F238E27FC236}">
                    <a16:creationId xmlns:a16="http://schemas.microsoft.com/office/drawing/2014/main" id="{EC288035-393E-4E82-8D0E-2D38BA726005}"/>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6" name="Freeform: Shape 85">
                <a:extLst>
                  <a:ext uri="{FF2B5EF4-FFF2-40B4-BE49-F238E27FC236}">
                    <a16:creationId xmlns:a16="http://schemas.microsoft.com/office/drawing/2014/main" id="{EE6EEB66-3C31-48A2-94CD-E23DC7686ACA}"/>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6244E1C3-F079-4EFB-803F-40EF14727899}"/>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D2893A2-AFA7-4149-AC8F-D62A458240ED}"/>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2D05D44-5D69-4FF5-87BC-47E408F8F7AC}"/>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95704AB-AFD0-494C-BD0E-E679DF43E381}"/>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4E68002-92C6-479D-8129-2FB73152B8C6}"/>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56B0D46-299F-4250-B618-D70B349F75D6}"/>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4C8D0A7-D41E-422F-A266-191C34F03698}"/>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A2EAAECE-D16A-4907-B3CF-C0C7B96C45A2}"/>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9AB52FB-64FE-49AC-8AD8-9934EA894A7B}"/>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1AE41194-B771-4BBF-976F-957B556E252B}"/>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6348478-C452-48FE-A7B5-B73A70870EF0}"/>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A32F7C6-0721-4EEF-B405-AA5C8A7627AB}"/>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A206452-003C-42C5-960B-445240E81A6D}"/>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C686EB5-C8FE-4891-8076-9D71FD8063BB}"/>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D9BD41B-5859-4C58-8446-F43E90AECA36}"/>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6E7957D-FB68-4176-A09E-3A9F54E216DF}"/>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360B0828-BB2D-4532-AEBF-AAC3020DC0CB}"/>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471B953-873D-4244-9088-11FA00BE5DBA}"/>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CECEE60-ABBF-4525-B0C0-1B5711EF7E38}"/>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2DD139F9-0FE2-4403-A962-8926F1493492}"/>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B891EFB-7C1F-4500-849D-BEE4D8FD2D77}"/>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4A20E701-FF62-4849-AEFF-3C818DE43037}"/>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53CCE51-E41E-4712-910F-3C825D3177F2}"/>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8D70A6F-CDEE-4994-9BC4-75BFE0CA8072}"/>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08A348F-DB67-4712-A703-7C4DDE40F88C}"/>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93D0D9D-9844-4580-8D58-7162522A218A}"/>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54DF8A19-BB01-4EB8-976D-6BD6EA8E1EC8}"/>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E3ED7F1A-2F84-415F-AB29-3F663713BADA}"/>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5AB82E7-D434-4AC9-ABFC-12FCAA3A5B1A}"/>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grpSp>
        <p:sp>
          <p:nvSpPr>
            <p:cNvPr id="126" name="Oval 50">
              <a:extLst>
                <a:ext uri="{FF2B5EF4-FFF2-40B4-BE49-F238E27FC236}">
                  <a16:creationId xmlns:a16="http://schemas.microsoft.com/office/drawing/2014/main" id="{169ED708-ADC2-4720-9F63-4407AC91F700}"/>
                </a:ext>
              </a:extLst>
            </p:cNvPr>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7" name="Heart 17">
              <a:extLst>
                <a:ext uri="{FF2B5EF4-FFF2-40B4-BE49-F238E27FC236}">
                  <a16:creationId xmlns:a16="http://schemas.microsoft.com/office/drawing/2014/main" id="{2EE49FC1-0219-4B4C-9FB8-AD7DD1EE884C}"/>
                </a:ext>
              </a:extLst>
            </p:cNvPr>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8" name="Rounded Rectangle 25">
              <a:extLst>
                <a:ext uri="{FF2B5EF4-FFF2-40B4-BE49-F238E27FC236}">
                  <a16:creationId xmlns:a16="http://schemas.microsoft.com/office/drawing/2014/main" id="{4345DF51-F8C5-4678-9C98-512CF8A517CB}"/>
                </a:ext>
              </a:extLst>
            </p:cNvPr>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9" name="Chord 32">
              <a:extLst>
                <a:ext uri="{FF2B5EF4-FFF2-40B4-BE49-F238E27FC236}">
                  <a16:creationId xmlns:a16="http://schemas.microsoft.com/office/drawing/2014/main" id="{2DAF35A8-C677-474E-AD0B-9ACBA6746D57}"/>
                </a:ext>
              </a:extLst>
            </p:cNvPr>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0" name="Rounded Rectangle 40">
              <a:extLst>
                <a:ext uri="{FF2B5EF4-FFF2-40B4-BE49-F238E27FC236}">
                  <a16:creationId xmlns:a16="http://schemas.microsoft.com/office/drawing/2014/main" id="{D58E3EE1-2360-4C17-B1F0-32E858CB619A}"/>
                </a:ext>
              </a:extLst>
            </p:cNvPr>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2" name="Rounded Rectangle 17">
              <a:extLst>
                <a:ext uri="{FF2B5EF4-FFF2-40B4-BE49-F238E27FC236}">
                  <a16:creationId xmlns:a16="http://schemas.microsoft.com/office/drawing/2014/main" id="{F296E04D-9E20-4C75-B95A-12826B8B03FB}"/>
                </a:ext>
              </a:extLst>
            </p:cNvPr>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3" name="Oval 25">
              <a:extLst>
                <a:ext uri="{FF2B5EF4-FFF2-40B4-BE49-F238E27FC236}">
                  <a16:creationId xmlns:a16="http://schemas.microsoft.com/office/drawing/2014/main" id="{B06A24B7-6534-4AA2-98CA-74AF5CB53B42}"/>
                </a:ext>
              </a:extLst>
            </p:cNvPr>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4" name="Block Arc 20">
              <a:extLst>
                <a:ext uri="{FF2B5EF4-FFF2-40B4-BE49-F238E27FC236}">
                  <a16:creationId xmlns:a16="http://schemas.microsoft.com/office/drawing/2014/main" id="{8FC96FD2-5D5F-404A-915E-586E7FE73A53}"/>
                </a:ext>
              </a:extLst>
            </p:cNvPr>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35" name="Trapezoid 28">
              <a:extLst>
                <a:ext uri="{FF2B5EF4-FFF2-40B4-BE49-F238E27FC236}">
                  <a16:creationId xmlns:a16="http://schemas.microsoft.com/office/drawing/2014/main" id="{1D60120A-81C6-430F-99C8-17685A96D765}"/>
                </a:ext>
              </a:extLst>
            </p:cNvPr>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pic>
        <p:nvPicPr>
          <p:cNvPr id="117" name="Picture 116">
            <a:extLst>
              <a:ext uri="{FF2B5EF4-FFF2-40B4-BE49-F238E27FC236}">
                <a16:creationId xmlns:a16="http://schemas.microsoft.com/office/drawing/2014/main" id="{08B3F4E3-A21A-42A5-BBAC-8E92556AD3D9}"/>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062439" y="266434"/>
            <a:ext cx="3964435" cy="6591566"/>
          </a:xfrm>
          <a:prstGeom prst="rect">
            <a:avLst/>
          </a:prstGeom>
        </p:spPr>
      </p:pic>
      <p:sp>
        <p:nvSpPr>
          <p:cNvPr id="14" name="TextBox 13">
            <a:extLst>
              <a:ext uri="{FF2B5EF4-FFF2-40B4-BE49-F238E27FC236}">
                <a16:creationId xmlns:a16="http://schemas.microsoft.com/office/drawing/2014/main" id="{DF166F6B-B975-4F3C-BCF2-9971086140FB}"/>
              </a:ext>
            </a:extLst>
          </p:cNvPr>
          <p:cNvSpPr txBox="1"/>
          <p:nvPr/>
        </p:nvSpPr>
        <p:spPr>
          <a:xfrm>
            <a:off x="250127" y="5166507"/>
            <a:ext cx="6155104" cy="379656"/>
          </a:xfrm>
          <a:prstGeom prst="rect">
            <a:avLst/>
          </a:prstGeom>
          <a:noFill/>
        </p:spPr>
        <p:txBody>
          <a:bodyPr wrap="square" rtlCol="0" anchor="ctr">
            <a:spAutoFit/>
          </a:bodyPr>
          <a:lstStyle/>
          <a:p>
            <a:r>
              <a:rPr lang="en-US" altLang="ko-KR" b="1" dirty="0">
                <a:solidFill>
                  <a:schemeClr val="bg1"/>
                </a:solidFill>
                <a:latin typeface="Myriad Pro" panose="020B0503030403020204" pitchFamily="34" charset="0"/>
                <a:cs typeface="Arial" pitchFamily="34" charset="0"/>
              </a:rPr>
              <a:t>Sibasish Sinha</a:t>
            </a:r>
            <a:endParaRPr lang="ko-KR" altLang="en-US" b="1" dirty="0">
              <a:solidFill>
                <a:schemeClr val="bg1"/>
              </a:solidFill>
              <a:latin typeface="Myriad Pro" panose="020B0503030403020204" pitchFamily="34" charset="0"/>
              <a:cs typeface="Arial" pitchFamily="34" charset="0"/>
            </a:endParaRPr>
          </a:p>
        </p:txBody>
      </p:sp>
      <p:sp>
        <p:nvSpPr>
          <p:cNvPr id="13" name="TextBox 12">
            <a:extLst>
              <a:ext uri="{FF2B5EF4-FFF2-40B4-BE49-F238E27FC236}">
                <a16:creationId xmlns:a16="http://schemas.microsoft.com/office/drawing/2014/main" id="{C221F751-3C5B-4561-AD14-8637C5B66736}"/>
              </a:ext>
            </a:extLst>
          </p:cNvPr>
          <p:cNvSpPr txBox="1"/>
          <p:nvPr/>
        </p:nvSpPr>
        <p:spPr>
          <a:xfrm>
            <a:off x="192898" y="3313534"/>
            <a:ext cx="5815307" cy="1446550"/>
          </a:xfrm>
          <a:prstGeom prst="rect">
            <a:avLst/>
          </a:prstGeom>
          <a:noFill/>
        </p:spPr>
        <p:txBody>
          <a:bodyPr wrap="square" rtlCol="0" anchor="ctr">
            <a:spAutoFit/>
          </a:bodyPr>
          <a:lstStyle/>
          <a:p>
            <a:r>
              <a:rPr lang="en-US" altLang="ko-KR" sz="4400" b="1" dirty="0">
                <a:solidFill>
                  <a:schemeClr val="bg1"/>
                </a:solidFill>
                <a:latin typeface="Myriad Pro" panose="020B0503030403020204" pitchFamily="34" charset="0"/>
                <a:cs typeface="Arial" pitchFamily="34" charset="0"/>
              </a:rPr>
              <a:t>Exploring Cancer Mortality in the US</a:t>
            </a:r>
            <a:endParaRPr lang="ko-KR" altLang="en-US" sz="4400" b="1" dirty="0">
              <a:solidFill>
                <a:schemeClr val="bg1"/>
              </a:solidFill>
              <a:latin typeface="Myriad Pro" panose="020B0503030403020204" pitchFamily="34" charset="0"/>
              <a:cs typeface="Arial" pitchFamily="34" charset="0"/>
            </a:endParaRPr>
          </a:p>
        </p:txBody>
      </p:sp>
      <p:sp>
        <p:nvSpPr>
          <p:cNvPr id="131" name="Rounded Rectangle 7">
            <a:extLst>
              <a:ext uri="{FF2B5EF4-FFF2-40B4-BE49-F238E27FC236}">
                <a16:creationId xmlns:a16="http://schemas.microsoft.com/office/drawing/2014/main" id="{A8896C18-B44C-42FC-A16F-8669D07A9ED0}"/>
              </a:ext>
            </a:extLst>
          </p:cNvPr>
          <p:cNvSpPr>
            <a:spLocks noChangeAspect="1"/>
          </p:cNvSpPr>
          <p:nvPr/>
        </p:nvSpPr>
        <p:spPr>
          <a:xfrm rot="18924894" flipH="1">
            <a:off x="6345640" y="4734246"/>
            <a:ext cx="132210" cy="517088"/>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gn="l"/>
            <a:r>
              <a:rPr lang="en-US" sz="4000" dirty="0">
                <a:latin typeface="Myriad Pro" panose="020B0503030403020204" pitchFamily="34" charset="0"/>
              </a:rPr>
              <a:t>Smoking Prevalence</a:t>
            </a:r>
          </a:p>
        </p:txBody>
      </p:sp>
      <p:pic>
        <p:nvPicPr>
          <p:cNvPr id="14" name="Picture 13">
            <a:extLst>
              <a:ext uri="{FF2B5EF4-FFF2-40B4-BE49-F238E27FC236}">
                <a16:creationId xmlns:a16="http://schemas.microsoft.com/office/drawing/2014/main" id="{2A523508-15B0-064E-A852-A3FF94CDE2A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02602" y="1063756"/>
            <a:ext cx="10015049" cy="5164766"/>
          </a:xfrm>
          <a:prstGeom prst="rect">
            <a:avLst/>
          </a:prstGeom>
        </p:spPr>
      </p:pic>
    </p:spTree>
    <p:extLst>
      <p:ext uri="{BB962C8B-B14F-4D97-AF65-F5344CB8AC3E}">
        <p14:creationId xmlns:p14="http://schemas.microsoft.com/office/powerpoint/2010/main" val="3866413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gn="l"/>
            <a:r>
              <a:rPr lang="en-US" sz="4000" dirty="0">
                <a:latin typeface="Myriad Pro" panose="020B0503030403020204" pitchFamily="34" charset="0"/>
              </a:rPr>
              <a:t>Physical Activity</a:t>
            </a:r>
          </a:p>
        </p:txBody>
      </p:sp>
      <p:pic>
        <p:nvPicPr>
          <p:cNvPr id="3" name="Picture 2">
            <a:extLst>
              <a:ext uri="{FF2B5EF4-FFF2-40B4-BE49-F238E27FC236}">
                <a16:creationId xmlns:a16="http://schemas.microsoft.com/office/drawing/2014/main" id="{E76F43B4-1140-8C4E-AE4C-05631420408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87553" y="1063756"/>
            <a:ext cx="10045148" cy="5143892"/>
          </a:xfrm>
          <a:prstGeom prst="rect">
            <a:avLst/>
          </a:prstGeom>
        </p:spPr>
      </p:pic>
    </p:spTree>
    <p:extLst>
      <p:ext uri="{BB962C8B-B14F-4D97-AF65-F5344CB8AC3E}">
        <p14:creationId xmlns:p14="http://schemas.microsoft.com/office/powerpoint/2010/main" val="3398435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gn="l"/>
            <a:r>
              <a:rPr lang="en-US" sz="4000" dirty="0">
                <a:latin typeface="Myriad Pro" panose="020B0503030403020204" pitchFamily="34" charset="0"/>
              </a:rPr>
              <a:t>Fast Food Restaurant Availability</a:t>
            </a:r>
          </a:p>
        </p:txBody>
      </p:sp>
      <p:pic>
        <p:nvPicPr>
          <p:cNvPr id="6" name="Picture 5">
            <a:extLst>
              <a:ext uri="{FF2B5EF4-FFF2-40B4-BE49-F238E27FC236}">
                <a16:creationId xmlns:a16="http://schemas.microsoft.com/office/drawing/2014/main" id="{9A3C61BF-192C-5C44-B7D1-1DCEBFF3A1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10543" y="891477"/>
            <a:ext cx="10399167" cy="5350296"/>
          </a:xfrm>
          <a:prstGeom prst="rect">
            <a:avLst/>
          </a:prstGeom>
        </p:spPr>
      </p:pic>
    </p:spTree>
    <p:extLst>
      <p:ext uri="{BB962C8B-B14F-4D97-AF65-F5344CB8AC3E}">
        <p14:creationId xmlns:p14="http://schemas.microsoft.com/office/powerpoint/2010/main" val="3150711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gn="l"/>
            <a:r>
              <a:rPr lang="en-US" sz="4000" dirty="0">
                <a:latin typeface="Myriad Pro" panose="020B0503030403020204" pitchFamily="34" charset="0"/>
              </a:rPr>
              <a:t>Poverty Prevalence</a:t>
            </a:r>
          </a:p>
        </p:txBody>
      </p:sp>
      <p:pic>
        <p:nvPicPr>
          <p:cNvPr id="3" name="Picture 2">
            <a:extLst>
              <a:ext uri="{FF2B5EF4-FFF2-40B4-BE49-F238E27FC236}">
                <a16:creationId xmlns:a16="http://schemas.microsoft.com/office/drawing/2014/main" id="{33E21888-6FDA-504F-A84A-614EC44E1C3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05905" y="1063756"/>
            <a:ext cx="10008444" cy="5088835"/>
          </a:xfrm>
          <a:prstGeom prst="rect">
            <a:avLst/>
          </a:prstGeom>
        </p:spPr>
      </p:pic>
    </p:spTree>
    <p:extLst>
      <p:ext uri="{BB962C8B-B14F-4D97-AF65-F5344CB8AC3E}">
        <p14:creationId xmlns:p14="http://schemas.microsoft.com/office/powerpoint/2010/main" val="370387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123E52-B7DA-4000-BE04-51A09999B833}"/>
              </a:ext>
            </a:extLst>
          </p:cNvPr>
          <p:cNvSpPr/>
          <p:nvPr/>
        </p:nvSpPr>
        <p:spPr>
          <a:xfrm>
            <a:off x="165" y="1"/>
            <a:ext cx="12191835" cy="311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8AFB129-9C79-4DF1-B622-A14CE8519B6A}"/>
              </a:ext>
            </a:extLst>
          </p:cNvPr>
          <p:cNvSpPr/>
          <p:nvPr/>
        </p:nvSpPr>
        <p:spPr>
          <a:xfrm>
            <a:off x="0" y="3115098"/>
            <a:ext cx="12191835" cy="374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8A2979-A456-4286-B8FC-8FF4C0C58EFD}"/>
              </a:ext>
            </a:extLst>
          </p:cNvPr>
          <p:cNvSpPr txBox="1"/>
          <p:nvPr/>
        </p:nvSpPr>
        <p:spPr>
          <a:xfrm>
            <a:off x="-1" y="4227558"/>
            <a:ext cx="12192001" cy="923330"/>
          </a:xfrm>
          <a:prstGeom prst="rect">
            <a:avLst/>
          </a:prstGeom>
          <a:noFill/>
        </p:spPr>
        <p:txBody>
          <a:bodyPr wrap="square" rtlCol="0" anchor="ctr">
            <a:spAutoFit/>
          </a:bodyPr>
          <a:lstStyle/>
          <a:p>
            <a:pPr algn="ctr"/>
            <a:r>
              <a:rPr lang="en-US" altLang="ko-KR" sz="5400" dirty="0">
                <a:solidFill>
                  <a:schemeClr val="bg1"/>
                </a:solidFill>
                <a:latin typeface="Myriad Pro" panose="020B0503030403020204" pitchFamily="34" charset="0"/>
                <a:cs typeface="Arial" pitchFamily="34" charset="0"/>
              </a:rPr>
              <a:t>Predictive Analysis</a:t>
            </a:r>
            <a:endParaRPr lang="ko-KR" altLang="en-US" sz="5400" dirty="0">
              <a:solidFill>
                <a:schemeClr val="bg1"/>
              </a:solidFill>
              <a:latin typeface="Myriad Pro" panose="020B0503030403020204" pitchFamily="34" charset="0"/>
              <a:cs typeface="Arial" pitchFamily="34" charset="0"/>
            </a:endParaRPr>
          </a:p>
        </p:txBody>
      </p:sp>
      <p:pic>
        <p:nvPicPr>
          <p:cNvPr id="2" name="Graphic 1">
            <a:extLst>
              <a:ext uri="{FF2B5EF4-FFF2-40B4-BE49-F238E27FC236}">
                <a16:creationId xmlns:a16="http://schemas.microsoft.com/office/drawing/2014/main" id="{905C69D5-98AF-4D8D-8470-32495F93C7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9667" y="1221010"/>
            <a:ext cx="7959521" cy="2932455"/>
          </a:xfrm>
          <a:prstGeom prst="rect">
            <a:avLst/>
          </a:prstGeom>
        </p:spPr>
      </p:pic>
    </p:spTree>
    <p:extLst>
      <p:ext uri="{BB962C8B-B14F-4D97-AF65-F5344CB8AC3E}">
        <p14:creationId xmlns:p14="http://schemas.microsoft.com/office/powerpoint/2010/main" val="1024786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gn="l"/>
            <a:r>
              <a:rPr lang="en-US" sz="4000" dirty="0">
                <a:latin typeface="Myriad Pro" panose="020B0503030403020204" pitchFamily="34" charset="0"/>
              </a:rPr>
              <a:t>How is the Mortality Data spread</a:t>
            </a:r>
          </a:p>
        </p:txBody>
      </p:sp>
      <p:pic>
        <p:nvPicPr>
          <p:cNvPr id="3" name="Picture 2">
            <a:extLst>
              <a:ext uri="{FF2B5EF4-FFF2-40B4-BE49-F238E27FC236}">
                <a16:creationId xmlns:a16="http://schemas.microsoft.com/office/drawing/2014/main" id="{D414E07C-F4F3-6145-80E9-FCAF2E1E25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6104" y="1334451"/>
            <a:ext cx="8150087" cy="4456749"/>
          </a:xfrm>
          <a:prstGeom prst="rect">
            <a:avLst/>
          </a:prstGeom>
        </p:spPr>
      </p:pic>
      <p:sp>
        <p:nvSpPr>
          <p:cNvPr id="4" name="TextBox 3">
            <a:extLst>
              <a:ext uri="{FF2B5EF4-FFF2-40B4-BE49-F238E27FC236}">
                <a16:creationId xmlns:a16="http://schemas.microsoft.com/office/drawing/2014/main" id="{F914A436-088B-E848-B7CC-2BE0C660527D}"/>
              </a:ext>
            </a:extLst>
          </p:cNvPr>
          <p:cNvSpPr txBox="1"/>
          <p:nvPr/>
        </p:nvSpPr>
        <p:spPr>
          <a:xfrm>
            <a:off x="9144000" y="2022724"/>
            <a:ext cx="2292626" cy="2349233"/>
          </a:xfrm>
          <a:prstGeom prst="rect">
            <a:avLst/>
          </a:prstGeom>
          <a:noFill/>
        </p:spPr>
        <p:txBody>
          <a:bodyPr wrap="square" rtlCol="0">
            <a:spAutoFit/>
          </a:bodyPr>
          <a:lstStyle/>
          <a:p>
            <a:pPr>
              <a:lnSpc>
                <a:spcPct val="150000"/>
              </a:lnSpc>
            </a:pPr>
            <a:r>
              <a:rPr lang="en-US" sz="2000" dirty="0">
                <a:latin typeface="Myriad Pro" panose="020B0503030403020204" pitchFamily="34" charset="0"/>
              </a:rPr>
              <a:t>The mortality values are distributed normally without outliers</a:t>
            </a:r>
            <a:endParaRPr lang="en-US" sz="1600" dirty="0">
              <a:latin typeface="Myriad Pro" panose="020B0503030403020204" pitchFamily="34" charset="0"/>
            </a:endParaRPr>
          </a:p>
        </p:txBody>
      </p:sp>
    </p:spTree>
    <p:extLst>
      <p:ext uri="{BB962C8B-B14F-4D97-AF65-F5344CB8AC3E}">
        <p14:creationId xmlns:p14="http://schemas.microsoft.com/office/powerpoint/2010/main" val="3628143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gn="l"/>
            <a:r>
              <a:rPr lang="en-US" sz="4000" dirty="0">
                <a:latin typeface="Myriad Pro" panose="020B0503030403020204" pitchFamily="34" charset="0"/>
              </a:rPr>
              <a:t>Correlation</a:t>
            </a:r>
          </a:p>
        </p:txBody>
      </p:sp>
      <p:pic>
        <p:nvPicPr>
          <p:cNvPr id="4" name="Picture 3">
            <a:extLst>
              <a:ext uri="{FF2B5EF4-FFF2-40B4-BE49-F238E27FC236}">
                <a16:creationId xmlns:a16="http://schemas.microsoft.com/office/drawing/2014/main" id="{B4B238EB-79B7-374E-8094-E78DEE24779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3529" y="1665613"/>
            <a:ext cx="7443202" cy="3807535"/>
          </a:xfrm>
          <a:prstGeom prst="rect">
            <a:avLst/>
          </a:prstGeom>
        </p:spPr>
      </p:pic>
      <p:sp>
        <p:nvSpPr>
          <p:cNvPr id="5" name="Rectangle 4">
            <a:extLst>
              <a:ext uri="{FF2B5EF4-FFF2-40B4-BE49-F238E27FC236}">
                <a16:creationId xmlns:a16="http://schemas.microsoft.com/office/drawing/2014/main" id="{50EFCFC8-8FD6-6343-803D-44C2BF464275}"/>
              </a:ext>
            </a:extLst>
          </p:cNvPr>
          <p:cNvSpPr/>
          <p:nvPr/>
        </p:nvSpPr>
        <p:spPr>
          <a:xfrm>
            <a:off x="8083824" y="701632"/>
            <a:ext cx="3551584" cy="5119222"/>
          </a:xfrm>
          <a:prstGeom prst="rect">
            <a:avLst/>
          </a:prstGeom>
          <a:noFill/>
        </p:spPr>
        <p:txBody>
          <a:bodyPr wrap="square" rtlCol="0">
            <a:spAutoFit/>
          </a:bodyPr>
          <a:lstStyle/>
          <a:p>
            <a:pPr>
              <a:lnSpc>
                <a:spcPct val="150000"/>
              </a:lnSpc>
            </a:pPr>
            <a:r>
              <a:rPr lang="en-US" sz="2000" dirty="0">
                <a:latin typeface="Myriad Pro" panose="020B0503030403020204" pitchFamily="34" charset="0"/>
              </a:rPr>
              <a:t>A correlation matrix measures the linear relationships between the variables. We can see that Mortality is positively correlated with Obesity, Smoking, Poverty, while negatively correlated with Physical Activity, Alcohol Consumption and almost not correlated with Fast Food Consumption</a:t>
            </a:r>
          </a:p>
        </p:txBody>
      </p:sp>
    </p:spTree>
    <p:extLst>
      <p:ext uri="{BB962C8B-B14F-4D97-AF65-F5344CB8AC3E}">
        <p14:creationId xmlns:p14="http://schemas.microsoft.com/office/powerpoint/2010/main" val="939353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gn="l"/>
            <a:r>
              <a:rPr lang="en-US" sz="4000" dirty="0">
                <a:latin typeface="Myriad Pro" panose="020B0503030403020204" pitchFamily="34" charset="0"/>
              </a:rPr>
              <a:t>Modeling Steps</a:t>
            </a:r>
          </a:p>
        </p:txBody>
      </p:sp>
      <p:pic>
        <p:nvPicPr>
          <p:cNvPr id="5" name="Picture 4">
            <a:extLst>
              <a:ext uri="{FF2B5EF4-FFF2-40B4-BE49-F238E27FC236}">
                <a16:creationId xmlns:a16="http://schemas.microsoft.com/office/drawing/2014/main" id="{F5CDDE62-14F2-8645-9152-94EEE72D16A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23529" y="3087756"/>
            <a:ext cx="7680960" cy="854108"/>
          </a:xfrm>
          <a:prstGeom prst="rect">
            <a:avLst/>
          </a:prstGeom>
        </p:spPr>
      </p:pic>
      <p:pic>
        <p:nvPicPr>
          <p:cNvPr id="6" name="Picture 5">
            <a:extLst>
              <a:ext uri="{FF2B5EF4-FFF2-40B4-BE49-F238E27FC236}">
                <a16:creationId xmlns:a16="http://schemas.microsoft.com/office/drawing/2014/main" id="{0ED3EB5C-F036-4645-94A2-C5FD8EE5B0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23530" y="1635100"/>
            <a:ext cx="7680960" cy="498499"/>
          </a:xfrm>
          <a:prstGeom prst="rect">
            <a:avLst/>
          </a:prstGeom>
        </p:spPr>
      </p:pic>
      <p:sp>
        <p:nvSpPr>
          <p:cNvPr id="8" name="Rectangle 7">
            <a:extLst>
              <a:ext uri="{FF2B5EF4-FFF2-40B4-BE49-F238E27FC236}">
                <a16:creationId xmlns:a16="http://schemas.microsoft.com/office/drawing/2014/main" id="{68948D0D-9CC1-7C46-BF9C-16AE2C98C0C9}"/>
              </a:ext>
            </a:extLst>
          </p:cNvPr>
          <p:cNvSpPr/>
          <p:nvPr/>
        </p:nvSpPr>
        <p:spPr>
          <a:xfrm>
            <a:off x="323529" y="2264514"/>
            <a:ext cx="1492716" cy="307777"/>
          </a:xfrm>
          <a:prstGeom prst="rect">
            <a:avLst/>
          </a:prstGeom>
        </p:spPr>
        <p:txBody>
          <a:bodyPr wrap="none">
            <a:spAutoFit/>
          </a:bodyPr>
          <a:lstStyle/>
          <a:p>
            <a:r>
              <a:rPr lang="en-US" sz="1400" dirty="0">
                <a:latin typeface="Myriad Pro" panose="020B0503030403020204" pitchFamily="34" charset="0"/>
                <a:cs typeface="Calibri" panose="020F0502020204030204" pitchFamily="34" charset="0"/>
              </a:rPr>
              <a:t>(8466, 6) (8466, 1)</a:t>
            </a:r>
          </a:p>
        </p:txBody>
      </p:sp>
      <p:sp>
        <p:nvSpPr>
          <p:cNvPr id="9" name="Rectangle 8">
            <a:extLst>
              <a:ext uri="{FF2B5EF4-FFF2-40B4-BE49-F238E27FC236}">
                <a16:creationId xmlns:a16="http://schemas.microsoft.com/office/drawing/2014/main" id="{AF9C3832-9D6E-D14A-A125-0C245B2C880A}"/>
              </a:ext>
            </a:extLst>
          </p:cNvPr>
          <p:cNvSpPr/>
          <p:nvPr/>
        </p:nvSpPr>
        <p:spPr>
          <a:xfrm>
            <a:off x="323529" y="1124255"/>
            <a:ext cx="4389343" cy="369332"/>
          </a:xfrm>
          <a:prstGeom prst="rect">
            <a:avLst/>
          </a:prstGeom>
        </p:spPr>
        <p:txBody>
          <a:bodyPr wrap="none">
            <a:spAutoFit/>
          </a:bodyPr>
          <a:lstStyle/>
          <a:p>
            <a:r>
              <a:rPr lang="en-US" dirty="0">
                <a:latin typeface="Myriad Pro" panose="020B0503030403020204" pitchFamily="34" charset="0"/>
                <a:cs typeface="Calibri" panose="020F0502020204030204" pitchFamily="34" charset="0"/>
              </a:rPr>
              <a:t>1.  Reshape the data to Predictor and Target</a:t>
            </a:r>
          </a:p>
        </p:txBody>
      </p:sp>
      <p:sp>
        <p:nvSpPr>
          <p:cNvPr id="10" name="Rectangle 9">
            <a:extLst>
              <a:ext uri="{FF2B5EF4-FFF2-40B4-BE49-F238E27FC236}">
                <a16:creationId xmlns:a16="http://schemas.microsoft.com/office/drawing/2014/main" id="{E7507415-97A8-5D4D-A3A1-991C6EB08005}"/>
              </a:ext>
            </a:extLst>
          </p:cNvPr>
          <p:cNvSpPr/>
          <p:nvPr/>
        </p:nvSpPr>
        <p:spPr>
          <a:xfrm>
            <a:off x="323529" y="2628723"/>
            <a:ext cx="4055919" cy="369332"/>
          </a:xfrm>
          <a:prstGeom prst="rect">
            <a:avLst/>
          </a:prstGeom>
        </p:spPr>
        <p:txBody>
          <a:bodyPr wrap="none">
            <a:spAutoFit/>
          </a:bodyPr>
          <a:lstStyle/>
          <a:p>
            <a:r>
              <a:rPr lang="en-US" dirty="0">
                <a:latin typeface="Myriad Pro" panose="020B0503030403020204" pitchFamily="34" charset="0"/>
                <a:cs typeface="Calibri" panose="020F0502020204030204" pitchFamily="34" charset="0"/>
              </a:rPr>
              <a:t>2.  Splitting the dataset to Test and Train</a:t>
            </a:r>
          </a:p>
        </p:txBody>
      </p:sp>
      <p:sp>
        <p:nvSpPr>
          <p:cNvPr id="11" name="Rectangle 10">
            <a:extLst>
              <a:ext uri="{FF2B5EF4-FFF2-40B4-BE49-F238E27FC236}">
                <a16:creationId xmlns:a16="http://schemas.microsoft.com/office/drawing/2014/main" id="{F51AB33C-8608-D347-B520-A557F7ED2F46}"/>
              </a:ext>
            </a:extLst>
          </p:cNvPr>
          <p:cNvSpPr/>
          <p:nvPr/>
        </p:nvSpPr>
        <p:spPr>
          <a:xfrm>
            <a:off x="323529" y="4008123"/>
            <a:ext cx="2008854" cy="954107"/>
          </a:xfrm>
          <a:prstGeom prst="rect">
            <a:avLst/>
          </a:prstGeom>
        </p:spPr>
        <p:txBody>
          <a:bodyPr wrap="square">
            <a:spAutoFit/>
          </a:bodyPr>
          <a:lstStyle/>
          <a:p>
            <a:r>
              <a:rPr lang="en-US" sz="1400" dirty="0" err="1">
                <a:latin typeface="Myriad Pro" panose="020B0503030403020204" pitchFamily="34" charset="0"/>
                <a:cs typeface="Calibri" panose="020F0502020204030204" pitchFamily="34" charset="0"/>
              </a:rPr>
              <a:t>X_train</a:t>
            </a:r>
            <a:r>
              <a:rPr lang="en-US" sz="1400" dirty="0">
                <a:latin typeface="Myriad Pro" panose="020B0503030403020204" pitchFamily="34" charset="0"/>
                <a:cs typeface="Calibri" panose="020F0502020204030204" pitchFamily="34" charset="0"/>
              </a:rPr>
              <a:t> shape : (6349, 6) </a:t>
            </a:r>
            <a:r>
              <a:rPr lang="en-US" sz="1400" dirty="0" err="1">
                <a:latin typeface="Myriad Pro" panose="020B0503030403020204" pitchFamily="34" charset="0"/>
                <a:cs typeface="Calibri" panose="020F0502020204030204" pitchFamily="34" charset="0"/>
              </a:rPr>
              <a:t>X_test</a:t>
            </a:r>
            <a:r>
              <a:rPr lang="en-US" sz="1400" dirty="0">
                <a:latin typeface="Myriad Pro" panose="020B0503030403020204" pitchFamily="34" charset="0"/>
                <a:cs typeface="Calibri" panose="020F0502020204030204" pitchFamily="34" charset="0"/>
              </a:rPr>
              <a:t> shape : (2117, 6) </a:t>
            </a:r>
            <a:r>
              <a:rPr lang="en-US" sz="1400" dirty="0" err="1">
                <a:latin typeface="Myriad Pro" panose="020B0503030403020204" pitchFamily="34" charset="0"/>
                <a:cs typeface="Calibri" panose="020F0502020204030204" pitchFamily="34" charset="0"/>
              </a:rPr>
              <a:t>y_train</a:t>
            </a:r>
            <a:r>
              <a:rPr lang="en-US" sz="1400" dirty="0">
                <a:latin typeface="Myriad Pro" panose="020B0503030403020204" pitchFamily="34" charset="0"/>
                <a:cs typeface="Calibri" panose="020F0502020204030204" pitchFamily="34" charset="0"/>
              </a:rPr>
              <a:t> shape : (6349, 1) </a:t>
            </a:r>
            <a:r>
              <a:rPr lang="en-US" sz="1400" dirty="0" err="1">
                <a:latin typeface="Myriad Pro" panose="020B0503030403020204" pitchFamily="34" charset="0"/>
                <a:cs typeface="Calibri" panose="020F0502020204030204" pitchFamily="34" charset="0"/>
              </a:rPr>
              <a:t>y_test</a:t>
            </a:r>
            <a:r>
              <a:rPr lang="en-US" sz="1400" dirty="0">
                <a:latin typeface="Myriad Pro" panose="020B0503030403020204" pitchFamily="34" charset="0"/>
                <a:cs typeface="Calibri" panose="020F0502020204030204" pitchFamily="34" charset="0"/>
              </a:rPr>
              <a:t> shape : (2117, 1)</a:t>
            </a:r>
          </a:p>
        </p:txBody>
      </p:sp>
    </p:spTree>
    <p:extLst>
      <p:ext uri="{BB962C8B-B14F-4D97-AF65-F5344CB8AC3E}">
        <p14:creationId xmlns:p14="http://schemas.microsoft.com/office/powerpoint/2010/main" val="1389955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gn="l"/>
            <a:r>
              <a:rPr lang="en-US" sz="4000" dirty="0">
                <a:latin typeface="Myriad Pro" panose="020B0503030403020204" pitchFamily="34" charset="0"/>
              </a:rPr>
              <a:t>Modeling Steps (contd.)</a:t>
            </a:r>
          </a:p>
        </p:txBody>
      </p:sp>
      <p:sp>
        <p:nvSpPr>
          <p:cNvPr id="9" name="Rectangle 8">
            <a:extLst>
              <a:ext uri="{FF2B5EF4-FFF2-40B4-BE49-F238E27FC236}">
                <a16:creationId xmlns:a16="http://schemas.microsoft.com/office/drawing/2014/main" id="{AF9C3832-9D6E-D14A-A125-0C245B2C880A}"/>
              </a:ext>
            </a:extLst>
          </p:cNvPr>
          <p:cNvSpPr/>
          <p:nvPr/>
        </p:nvSpPr>
        <p:spPr>
          <a:xfrm>
            <a:off x="323529" y="991735"/>
            <a:ext cx="4362092" cy="369332"/>
          </a:xfrm>
          <a:prstGeom prst="rect">
            <a:avLst/>
          </a:prstGeom>
        </p:spPr>
        <p:txBody>
          <a:bodyPr wrap="none">
            <a:spAutoFit/>
          </a:bodyPr>
          <a:lstStyle/>
          <a:p>
            <a:r>
              <a:rPr lang="en-US" dirty="0">
                <a:latin typeface="Myriad Pro" panose="020B0503030403020204" pitchFamily="34" charset="0"/>
                <a:cs typeface="Calibri" panose="020F0502020204030204" pitchFamily="34" charset="0"/>
              </a:rPr>
              <a:t>3. Run Linear Regression and get the results</a:t>
            </a:r>
          </a:p>
        </p:txBody>
      </p:sp>
      <p:pic>
        <p:nvPicPr>
          <p:cNvPr id="4" name="Picture 3">
            <a:extLst>
              <a:ext uri="{FF2B5EF4-FFF2-40B4-BE49-F238E27FC236}">
                <a16:creationId xmlns:a16="http://schemas.microsoft.com/office/drawing/2014/main" id="{0D7FABFA-1535-C043-A5C0-77C4A78DED1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70820" y="1394238"/>
            <a:ext cx="8229601" cy="794265"/>
          </a:xfrm>
          <a:prstGeom prst="rect">
            <a:avLst/>
          </a:prstGeom>
        </p:spPr>
      </p:pic>
      <p:pic>
        <p:nvPicPr>
          <p:cNvPr id="7" name="Picture 6">
            <a:extLst>
              <a:ext uri="{FF2B5EF4-FFF2-40B4-BE49-F238E27FC236}">
                <a16:creationId xmlns:a16="http://schemas.microsoft.com/office/drawing/2014/main" id="{99753372-28F2-2445-ABD4-584E552FDD0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70820" y="4782084"/>
            <a:ext cx="8110331" cy="583096"/>
          </a:xfrm>
          <a:prstGeom prst="rect">
            <a:avLst/>
          </a:prstGeom>
        </p:spPr>
      </p:pic>
      <p:sp>
        <p:nvSpPr>
          <p:cNvPr id="12" name="Rectangle 11">
            <a:extLst>
              <a:ext uri="{FF2B5EF4-FFF2-40B4-BE49-F238E27FC236}">
                <a16:creationId xmlns:a16="http://schemas.microsoft.com/office/drawing/2014/main" id="{D85D137E-45E4-E346-9330-DC8DD29DDF9B}"/>
              </a:ext>
            </a:extLst>
          </p:cNvPr>
          <p:cNvSpPr/>
          <p:nvPr/>
        </p:nvSpPr>
        <p:spPr>
          <a:xfrm>
            <a:off x="570820" y="2211208"/>
            <a:ext cx="9066906" cy="307777"/>
          </a:xfrm>
          <a:prstGeom prst="rect">
            <a:avLst/>
          </a:prstGeom>
        </p:spPr>
        <p:txBody>
          <a:bodyPr wrap="none">
            <a:spAutoFit/>
          </a:bodyPr>
          <a:lstStyle/>
          <a:p>
            <a:r>
              <a:rPr lang="en-US" sz="1400" dirty="0">
                <a:latin typeface="Myriad Pro" panose="020B0503030403020204" pitchFamily="34" charset="0"/>
                <a:cs typeface="Calibri" panose="020F0502020204030204" pitchFamily="34" charset="0"/>
              </a:rPr>
              <a:t>Intercept: [166.46944176] Coefficients: [[ 1.24517954, 2.85674931,  0.11152996,  -1.04385952,  0.49525941,  -0.7340646 ]]</a:t>
            </a:r>
          </a:p>
        </p:txBody>
      </p:sp>
      <p:sp>
        <p:nvSpPr>
          <p:cNvPr id="13" name="Rectangle 12">
            <a:extLst>
              <a:ext uri="{FF2B5EF4-FFF2-40B4-BE49-F238E27FC236}">
                <a16:creationId xmlns:a16="http://schemas.microsoft.com/office/drawing/2014/main" id="{0C2964D7-407B-0A4B-9ED1-3793D1DBEDE2}"/>
              </a:ext>
            </a:extLst>
          </p:cNvPr>
          <p:cNvSpPr/>
          <p:nvPr/>
        </p:nvSpPr>
        <p:spPr>
          <a:xfrm>
            <a:off x="323529" y="4279365"/>
            <a:ext cx="2066591" cy="369332"/>
          </a:xfrm>
          <a:prstGeom prst="rect">
            <a:avLst/>
          </a:prstGeom>
        </p:spPr>
        <p:txBody>
          <a:bodyPr wrap="none">
            <a:spAutoFit/>
          </a:bodyPr>
          <a:lstStyle/>
          <a:p>
            <a:r>
              <a:rPr lang="en-US" dirty="0">
                <a:latin typeface="Myriad Pro" panose="020B0503030403020204" pitchFamily="34" charset="0"/>
                <a:cs typeface="Calibri" panose="020F0502020204030204" pitchFamily="34" charset="0"/>
              </a:rPr>
              <a:t>5. Score the models</a:t>
            </a:r>
          </a:p>
        </p:txBody>
      </p:sp>
      <p:sp>
        <p:nvSpPr>
          <p:cNvPr id="14" name="Rectangle 13">
            <a:extLst>
              <a:ext uri="{FF2B5EF4-FFF2-40B4-BE49-F238E27FC236}">
                <a16:creationId xmlns:a16="http://schemas.microsoft.com/office/drawing/2014/main" id="{5EAB9D49-F377-6446-BF47-5DB261B3F54C}"/>
              </a:ext>
            </a:extLst>
          </p:cNvPr>
          <p:cNvSpPr/>
          <p:nvPr/>
        </p:nvSpPr>
        <p:spPr>
          <a:xfrm>
            <a:off x="570820" y="5395184"/>
            <a:ext cx="3444589" cy="523220"/>
          </a:xfrm>
          <a:prstGeom prst="rect">
            <a:avLst/>
          </a:prstGeom>
        </p:spPr>
        <p:txBody>
          <a:bodyPr wrap="square">
            <a:spAutoFit/>
          </a:bodyPr>
          <a:lstStyle/>
          <a:p>
            <a:r>
              <a:rPr lang="en-US" sz="1400" dirty="0">
                <a:latin typeface="Myriad Pro" panose="020B0503030403020204" pitchFamily="34" charset="0"/>
                <a:cs typeface="Calibri" panose="020F0502020204030204" pitchFamily="34" charset="0"/>
              </a:rPr>
              <a:t>Training Score: 0.5365783959194668 Testing Score: 0.5581231858941932</a:t>
            </a:r>
          </a:p>
        </p:txBody>
      </p:sp>
      <p:pic>
        <p:nvPicPr>
          <p:cNvPr id="3" name="Picture 2">
            <a:extLst>
              <a:ext uri="{FF2B5EF4-FFF2-40B4-BE49-F238E27FC236}">
                <a16:creationId xmlns:a16="http://schemas.microsoft.com/office/drawing/2014/main" id="{A01C9787-C53E-0943-91FF-9EAD5202408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70820" y="2866117"/>
            <a:ext cx="8229601" cy="907870"/>
          </a:xfrm>
          <a:prstGeom prst="rect">
            <a:avLst/>
          </a:prstGeom>
        </p:spPr>
      </p:pic>
      <p:sp>
        <p:nvSpPr>
          <p:cNvPr id="10" name="Rectangle 9">
            <a:extLst>
              <a:ext uri="{FF2B5EF4-FFF2-40B4-BE49-F238E27FC236}">
                <a16:creationId xmlns:a16="http://schemas.microsoft.com/office/drawing/2014/main" id="{0DDE04FF-D1A8-BD45-BA92-AB6BF8F63101}"/>
              </a:ext>
            </a:extLst>
          </p:cNvPr>
          <p:cNvSpPr/>
          <p:nvPr/>
        </p:nvSpPr>
        <p:spPr>
          <a:xfrm>
            <a:off x="323529" y="2482949"/>
            <a:ext cx="2066591" cy="369332"/>
          </a:xfrm>
          <a:prstGeom prst="rect">
            <a:avLst/>
          </a:prstGeom>
        </p:spPr>
        <p:txBody>
          <a:bodyPr wrap="none">
            <a:spAutoFit/>
          </a:bodyPr>
          <a:lstStyle/>
          <a:p>
            <a:r>
              <a:rPr lang="en-US" dirty="0">
                <a:latin typeface="Myriad Pro" panose="020B0503030403020204" pitchFamily="34" charset="0"/>
                <a:cs typeface="Calibri" panose="020F0502020204030204" pitchFamily="34" charset="0"/>
              </a:rPr>
              <a:t>4. Score the models</a:t>
            </a:r>
          </a:p>
        </p:txBody>
      </p:sp>
      <p:sp>
        <p:nvSpPr>
          <p:cNvPr id="5" name="Rectangle 4">
            <a:extLst>
              <a:ext uri="{FF2B5EF4-FFF2-40B4-BE49-F238E27FC236}">
                <a16:creationId xmlns:a16="http://schemas.microsoft.com/office/drawing/2014/main" id="{682E01C5-2A44-114A-A58E-D69B66A949C4}"/>
              </a:ext>
            </a:extLst>
          </p:cNvPr>
          <p:cNvSpPr/>
          <p:nvPr/>
        </p:nvSpPr>
        <p:spPr>
          <a:xfrm>
            <a:off x="570820" y="3791356"/>
            <a:ext cx="3744936" cy="523220"/>
          </a:xfrm>
          <a:prstGeom prst="rect">
            <a:avLst/>
          </a:prstGeom>
        </p:spPr>
        <p:txBody>
          <a:bodyPr wrap="none">
            <a:spAutoFit/>
          </a:bodyPr>
          <a:lstStyle/>
          <a:p>
            <a:r>
              <a:rPr lang="en-US" sz="1400" dirty="0">
                <a:latin typeface="Myriad Pro" panose="020B0503030403020204" pitchFamily="34" charset="0"/>
                <a:cs typeface="Calibri" panose="020F0502020204030204" pitchFamily="34" charset="0"/>
              </a:rPr>
              <a:t>Mean Squared Error (MSE): 410.2218243717601 </a:t>
            </a:r>
          </a:p>
          <a:p>
            <a:r>
              <a:rPr lang="en-US" sz="1400" dirty="0">
                <a:latin typeface="Myriad Pro" panose="020B0503030403020204" pitchFamily="34" charset="0"/>
                <a:cs typeface="Calibri" panose="020F0502020204030204" pitchFamily="34" charset="0"/>
              </a:rPr>
              <a:t>R-squared (R2 ): 0.5180600204829056</a:t>
            </a:r>
          </a:p>
        </p:txBody>
      </p:sp>
    </p:spTree>
    <p:extLst>
      <p:ext uri="{BB962C8B-B14F-4D97-AF65-F5344CB8AC3E}">
        <p14:creationId xmlns:p14="http://schemas.microsoft.com/office/powerpoint/2010/main" val="562804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gn="l"/>
            <a:r>
              <a:rPr lang="en-US" sz="4000" dirty="0">
                <a:latin typeface="Myriad Pro" panose="020B0503030403020204" pitchFamily="34" charset="0"/>
              </a:rPr>
              <a:t>Modeling Steps (contd.)</a:t>
            </a:r>
          </a:p>
        </p:txBody>
      </p:sp>
      <p:sp>
        <p:nvSpPr>
          <p:cNvPr id="9" name="Rectangle 8">
            <a:extLst>
              <a:ext uri="{FF2B5EF4-FFF2-40B4-BE49-F238E27FC236}">
                <a16:creationId xmlns:a16="http://schemas.microsoft.com/office/drawing/2014/main" id="{AF9C3832-9D6E-D14A-A125-0C245B2C880A}"/>
              </a:ext>
            </a:extLst>
          </p:cNvPr>
          <p:cNvSpPr/>
          <p:nvPr/>
        </p:nvSpPr>
        <p:spPr>
          <a:xfrm>
            <a:off x="323529" y="1124255"/>
            <a:ext cx="2202847" cy="369332"/>
          </a:xfrm>
          <a:prstGeom prst="rect">
            <a:avLst/>
          </a:prstGeom>
        </p:spPr>
        <p:txBody>
          <a:bodyPr wrap="none">
            <a:spAutoFit/>
          </a:bodyPr>
          <a:lstStyle/>
          <a:p>
            <a:r>
              <a:rPr lang="en-US" dirty="0">
                <a:latin typeface="Myriad Pro" panose="020B0503030403020204" pitchFamily="34" charset="0"/>
                <a:cs typeface="Calibri" panose="020F0502020204030204" pitchFamily="34" charset="0"/>
              </a:rPr>
              <a:t>6. The magic formula</a:t>
            </a:r>
          </a:p>
        </p:txBody>
      </p:sp>
      <p:sp>
        <p:nvSpPr>
          <p:cNvPr id="10" name="Rectangle 9">
            <a:extLst>
              <a:ext uri="{FF2B5EF4-FFF2-40B4-BE49-F238E27FC236}">
                <a16:creationId xmlns:a16="http://schemas.microsoft.com/office/drawing/2014/main" id="{F788308A-3279-ED47-8E6B-E2F0B55577BB}"/>
              </a:ext>
            </a:extLst>
          </p:cNvPr>
          <p:cNvSpPr/>
          <p:nvPr/>
        </p:nvSpPr>
        <p:spPr>
          <a:xfrm>
            <a:off x="323529" y="2641628"/>
            <a:ext cx="2440092" cy="369332"/>
          </a:xfrm>
          <a:prstGeom prst="rect">
            <a:avLst/>
          </a:prstGeom>
        </p:spPr>
        <p:txBody>
          <a:bodyPr wrap="none">
            <a:spAutoFit/>
          </a:bodyPr>
          <a:lstStyle/>
          <a:p>
            <a:r>
              <a:rPr lang="en-US" dirty="0">
                <a:latin typeface="Myriad Pro" panose="020B0503030403020204" pitchFamily="34" charset="0"/>
                <a:cs typeface="Calibri" panose="020F0502020204030204" pitchFamily="34" charset="0"/>
              </a:rPr>
              <a:t>7. Plotting the residuals</a:t>
            </a:r>
          </a:p>
        </p:txBody>
      </p:sp>
      <p:pic>
        <p:nvPicPr>
          <p:cNvPr id="3" name="Picture 2">
            <a:extLst>
              <a:ext uri="{FF2B5EF4-FFF2-40B4-BE49-F238E27FC236}">
                <a16:creationId xmlns:a16="http://schemas.microsoft.com/office/drawing/2014/main" id="{D2BB42DF-0B01-B743-A795-5D0DAC3ED8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26683" y="3154016"/>
            <a:ext cx="5519311" cy="2797589"/>
          </a:xfrm>
          <a:prstGeom prst="rect">
            <a:avLst/>
          </a:prstGeom>
        </p:spPr>
      </p:pic>
      <p:sp>
        <p:nvSpPr>
          <p:cNvPr id="15" name="Rectangle 14">
            <a:extLst>
              <a:ext uri="{FF2B5EF4-FFF2-40B4-BE49-F238E27FC236}">
                <a16:creationId xmlns:a16="http://schemas.microsoft.com/office/drawing/2014/main" id="{57533A2C-ED81-CE4C-8171-F42A2AE4C16F}"/>
              </a:ext>
            </a:extLst>
          </p:cNvPr>
          <p:cNvSpPr/>
          <p:nvPr/>
        </p:nvSpPr>
        <p:spPr>
          <a:xfrm>
            <a:off x="438298" y="1904020"/>
            <a:ext cx="11210120" cy="307777"/>
          </a:xfrm>
          <a:prstGeom prst="rect">
            <a:avLst/>
          </a:prstGeom>
        </p:spPr>
        <p:txBody>
          <a:bodyPr wrap="none">
            <a:spAutoFit/>
          </a:bodyPr>
          <a:lstStyle/>
          <a:p>
            <a:r>
              <a:rPr lang="en-US" sz="1400" dirty="0">
                <a:latin typeface="Myriad Pro" panose="020B0503030403020204" pitchFamily="34" charset="0"/>
                <a:cs typeface="Calibri" panose="020F0502020204030204" pitchFamily="34" charset="0"/>
              </a:rPr>
              <a:t>Mortality = 166.47 + 1.25 * Obesity Prevalence + 2.86 * Smoking + 0.11 * Fast Food - 1.04 * Physical Activity + 0.50 * Poverty - 0.73 * Heavy Drinking</a:t>
            </a:r>
          </a:p>
        </p:txBody>
      </p:sp>
    </p:spTree>
    <p:extLst>
      <p:ext uri="{BB962C8B-B14F-4D97-AF65-F5344CB8AC3E}">
        <p14:creationId xmlns:p14="http://schemas.microsoft.com/office/powerpoint/2010/main" val="1770297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123E52-B7DA-4000-BE04-51A09999B833}"/>
              </a:ext>
            </a:extLst>
          </p:cNvPr>
          <p:cNvSpPr/>
          <p:nvPr/>
        </p:nvSpPr>
        <p:spPr>
          <a:xfrm>
            <a:off x="165" y="1"/>
            <a:ext cx="12191835" cy="311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8AFB129-9C79-4DF1-B622-A14CE8519B6A}"/>
              </a:ext>
            </a:extLst>
          </p:cNvPr>
          <p:cNvSpPr/>
          <p:nvPr/>
        </p:nvSpPr>
        <p:spPr>
          <a:xfrm>
            <a:off x="0" y="3115098"/>
            <a:ext cx="12191835" cy="374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8A2979-A456-4286-B8FC-8FF4C0C58EFD}"/>
              </a:ext>
            </a:extLst>
          </p:cNvPr>
          <p:cNvSpPr txBox="1"/>
          <p:nvPr/>
        </p:nvSpPr>
        <p:spPr>
          <a:xfrm>
            <a:off x="-1" y="4227558"/>
            <a:ext cx="12192001" cy="923330"/>
          </a:xfrm>
          <a:prstGeom prst="rect">
            <a:avLst/>
          </a:prstGeom>
          <a:noFill/>
        </p:spPr>
        <p:txBody>
          <a:bodyPr wrap="square" rtlCol="0" anchor="ctr">
            <a:spAutoFit/>
          </a:bodyPr>
          <a:lstStyle/>
          <a:p>
            <a:pPr algn="ctr"/>
            <a:r>
              <a:rPr lang="en-US" altLang="ko-KR" sz="5400" dirty="0">
                <a:solidFill>
                  <a:schemeClr val="bg1"/>
                </a:solidFill>
                <a:latin typeface="Myriad Pro" panose="020B0503030403020204" pitchFamily="34" charset="0"/>
                <a:cs typeface="Arial" pitchFamily="34" charset="0"/>
              </a:rPr>
              <a:t>Introduction</a:t>
            </a:r>
            <a:endParaRPr lang="ko-KR" altLang="en-US" sz="5400" dirty="0">
              <a:solidFill>
                <a:schemeClr val="bg1"/>
              </a:solidFill>
              <a:latin typeface="Myriad Pro" panose="020B0503030403020204" pitchFamily="34" charset="0"/>
              <a:cs typeface="Arial" pitchFamily="34" charset="0"/>
            </a:endParaRPr>
          </a:p>
        </p:txBody>
      </p:sp>
      <p:pic>
        <p:nvPicPr>
          <p:cNvPr id="2" name="Graphic 1">
            <a:extLst>
              <a:ext uri="{FF2B5EF4-FFF2-40B4-BE49-F238E27FC236}">
                <a16:creationId xmlns:a16="http://schemas.microsoft.com/office/drawing/2014/main" id="{905C69D5-98AF-4D8D-8470-32495F93C7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9667" y="1221010"/>
            <a:ext cx="7959521" cy="2932455"/>
          </a:xfrm>
          <a:prstGeom prst="rect">
            <a:avLst/>
          </a:prstGeom>
        </p:spPr>
      </p:pic>
    </p:spTree>
    <p:extLst>
      <p:ext uri="{BB962C8B-B14F-4D97-AF65-F5344CB8AC3E}">
        <p14:creationId xmlns:p14="http://schemas.microsoft.com/office/powerpoint/2010/main" val="1100588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gn="l"/>
            <a:r>
              <a:rPr lang="en-US" sz="4000" dirty="0">
                <a:latin typeface="Myriad Pro" panose="020B0503030403020204" pitchFamily="34" charset="0"/>
              </a:rPr>
              <a:t>Inferences</a:t>
            </a:r>
          </a:p>
        </p:txBody>
      </p:sp>
      <p:sp>
        <p:nvSpPr>
          <p:cNvPr id="10" name="TextBox 9">
            <a:extLst>
              <a:ext uri="{FF2B5EF4-FFF2-40B4-BE49-F238E27FC236}">
                <a16:creationId xmlns:a16="http://schemas.microsoft.com/office/drawing/2014/main" id="{1868E2E6-E92C-AA4B-8113-C5F141B87D0A}"/>
              </a:ext>
            </a:extLst>
          </p:cNvPr>
          <p:cNvSpPr txBox="1"/>
          <p:nvPr/>
        </p:nvSpPr>
        <p:spPr>
          <a:xfrm>
            <a:off x="463826" y="1063756"/>
            <a:ext cx="11131826" cy="877100"/>
          </a:xfrm>
          <a:prstGeom prst="rect">
            <a:avLst/>
          </a:prstGeom>
          <a:noFill/>
        </p:spPr>
        <p:txBody>
          <a:bodyPr wrap="square" rtlCol="0">
            <a:spAutoFit/>
          </a:bodyPr>
          <a:lstStyle/>
          <a:p>
            <a:pPr marL="342900" indent="-342900" algn="just">
              <a:lnSpc>
                <a:spcPct val="150000"/>
              </a:lnSpc>
              <a:buFont typeface="+mj-lt"/>
              <a:buAutoNum type="arabicPeriod"/>
            </a:pPr>
            <a:r>
              <a:rPr lang="en-US" dirty="0">
                <a:latin typeface="Myriad Pro" panose="020B0503030403020204" pitchFamily="34" charset="0"/>
              </a:rPr>
              <a:t>We have a high error and low co-efficient model</a:t>
            </a:r>
          </a:p>
          <a:p>
            <a:pPr marL="342900" indent="-342900" algn="just">
              <a:lnSpc>
                <a:spcPct val="150000"/>
              </a:lnSpc>
              <a:buFont typeface="+mj-lt"/>
              <a:buAutoNum type="arabicPeriod"/>
            </a:pPr>
            <a:r>
              <a:rPr lang="en-US" dirty="0">
                <a:latin typeface="Myriad Pro" panose="020B0503030403020204" pitchFamily="34" charset="0"/>
              </a:rPr>
              <a:t>Model can be right 56% of the time</a:t>
            </a:r>
          </a:p>
        </p:txBody>
      </p:sp>
      <p:sp>
        <p:nvSpPr>
          <p:cNvPr id="11" name="TextBox 10">
            <a:extLst>
              <a:ext uri="{FF2B5EF4-FFF2-40B4-BE49-F238E27FC236}">
                <a16:creationId xmlns:a16="http://schemas.microsoft.com/office/drawing/2014/main" id="{66C36A29-E3C9-A243-ABD0-A10682E8A67A}"/>
              </a:ext>
            </a:extLst>
          </p:cNvPr>
          <p:cNvSpPr txBox="1"/>
          <p:nvPr/>
        </p:nvSpPr>
        <p:spPr>
          <a:xfrm>
            <a:off x="463826" y="3296747"/>
            <a:ext cx="11131826" cy="1292598"/>
          </a:xfrm>
          <a:prstGeom prst="rect">
            <a:avLst/>
          </a:prstGeom>
          <a:noFill/>
        </p:spPr>
        <p:txBody>
          <a:bodyPr wrap="square" rtlCol="0">
            <a:spAutoFit/>
          </a:bodyPr>
          <a:lstStyle/>
          <a:p>
            <a:pPr marL="342900" indent="-342900" algn="just">
              <a:lnSpc>
                <a:spcPct val="150000"/>
              </a:lnSpc>
              <a:buFont typeface="+mj-lt"/>
              <a:buAutoNum type="arabicPeriod"/>
            </a:pPr>
            <a:r>
              <a:rPr lang="en-US" dirty="0">
                <a:latin typeface="Myriad Pro" panose="020B0503030403020204" pitchFamily="34" charset="0"/>
              </a:rPr>
              <a:t>Or it could simply mean that the factors chosen are not capable of predicting cancer mortality</a:t>
            </a:r>
          </a:p>
          <a:p>
            <a:pPr marL="342900" indent="-342900" algn="just">
              <a:lnSpc>
                <a:spcPct val="150000"/>
              </a:lnSpc>
              <a:buFont typeface="+mj-lt"/>
              <a:buAutoNum type="arabicPeriod"/>
            </a:pPr>
            <a:r>
              <a:rPr lang="en-US" dirty="0">
                <a:latin typeface="Myriad Pro" panose="020B0503030403020204" pitchFamily="34" charset="0"/>
              </a:rPr>
              <a:t>And there are 100s of cancer varieties, each with their own causes and idiosyncrasies, might be narrowing to a specific type of cancer could make these variables “predictors”</a:t>
            </a:r>
          </a:p>
        </p:txBody>
      </p:sp>
      <p:pic>
        <p:nvPicPr>
          <p:cNvPr id="5" name="Picture 4">
            <a:extLst>
              <a:ext uri="{FF2B5EF4-FFF2-40B4-BE49-F238E27FC236}">
                <a16:creationId xmlns:a16="http://schemas.microsoft.com/office/drawing/2014/main" id="{1F070C48-128B-FF4A-A76D-72CB9220C44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8049" y="1992719"/>
            <a:ext cx="2086941" cy="1252165"/>
          </a:xfrm>
          <a:prstGeom prst="rect">
            <a:avLst/>
          </a:prstGeom>
        </p:spPr>
      </p:pic>
      <p:pic>
        <p:nvPicPr>
          <p:cNvPr id="6" name="Picture 5">
            <a:extLst>
              <a:ext uri="{FF2B5EF4-FFF2-40B4-BE49-F238E27FC236}">
                <a16:creationId xmlns:a16="http://schemas.microsoft.com/office/drawing/2014/main" id="{B78B3505-7663-2347-ABF2-06314DA5F41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87402" y="4589345"/>
            <a:ext cx="1528234" cy="1678933"/>
          </a:xfrm>
          <a:prstGeom prst="rect">
            <a:avLst/>
          </a:prstGeom>
        </p:spPr>
      </p:pic>
    </p:spTree>
    <p:extLst>
      <p:ext uri="{BB962C8B-B14F-4D97-AF65-F5344CB8AC3E}">
        <p14:creationId xmlns:p14="http://schemas.microsoft.com/office/powerpoint/2010/main" val="273929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gn="l"/>
            <a:r>
              <a:rPr lang="en-US" sz="4000" dirty="0">
                <a:latin typeface="Myriad Pro" panose="020B0503030403020204" pitchFamily="34" charset="0"/>
              </a:rPr>
              <a:t>Notes to Self</a:t>
            </a:r>
          </a:p>
        </p:txBody>
      </p:sp>
      <p:sp>
        <p:nvSpPr>
          <p:cNvPr id="10" name="TextBox 9">
            <a:extLst>
              <a:ext uri="{FF2B5EF4-FFF2-40B4-BE49-F238E27FC236}">
                <a16:creationId xmlns:a16="http://schemas.microsoft.com/office/drawing/2014/main" id="{1868E2E6-E92C-AA4B-8113-C5F141B87D0A}"/>
              </a:ext>
            </a:extLst>
          </p:cNvPr>
          <p:cNvSpPr txBox="1"/>
          <p:nvPr/>
        </p:nvSpPr>
        <p:spPr>
          <a:xfrm>
            <a:off x="463826" y="1063756"/>
            <a:ext cx="8508119" cy="1233543"/>
          </a:xfrm>
          <a:prstGeom prst="rect">
            <a:avLst/>
          </a:prstGeom>
          <a:noFill/>
        </p:spPr>
        <p:txBody>
          <a:bodyPr wrap="square" rtlCol="0">
            <a:spAutoFit/>
          </a:bodyPr>
          <a:lstStyle/>
          <a:p>
            <a:pPr algn="just">
              <a:lnSpc>
                <a:spcPct val="200000"/>
              </a:lnSpc>
            </a:pPr>
            <a:r>
              <a:rPr lang="en-US" sz="2000" dirty="0">
                <a:latin typeface="Myriad Pro" panose="020B0503030403020204" pitchFamily="34" charset="0"/>
              </a:rPr>
              <a:t>1.  Datasets are quirky and unpredictable. Data science is mostly data engineering. So, pace oneself properly</a:t>
            </a:r>
          </a:p>
        </p:txBody>
      </p:sp>
      <p:sp>
        <p:nvSpPr>
          <p:cNvPr id="8" name="TextBox 7">
            <a:extLst>
              <a:ext uri="{FF2B5EF4-FFF2-40B4-BE49-F238E27FC236}">
                <a16:creationId xmlns:a16="http://schemas.microsoft.com/office/drawing/2014/main" id="{C9D0B887-275B-5446-BE8F-EC68C8865511}"/>
              </a:ext>
            </a:extLst>
          </p:cNvPr>
          <p:cNvSpPr txBox="1"/>
          <p:nvPr/>
        </p:nvSpPr>
        <p:spPr>
          <a:xfrm>
            <a:off x="463826" y="2297299"/>
            <a:ext cx="8508119" cy="1233543"/>
          </a:xfrm>
          <a:prstGeom prst="rect">
            <a:avLst/>
          </a:prstGeom>
          <a:noFill/>
        </p:spPr>
        <p:txBody>
          <a:bodyPr wrap="square" rtlCol="0">
            <a:spAutoFit/>
          </a:bodyPr>
          <a:lstStyle/>
          <a:p>
            <a:pPr algn="just">
              <a:lnSpc>
                <a:spcPct val="200000"/>
              </a:lnSpc>
            </a:pPr>
            <a:r>
              <a:rPr lang="en-US" sz="2000" dirty="0">
                <a:latin typeface="Myriad Pro" panose="020B0503030403020204" pitchFamily="34" charset="0"/>
              </a:rPr>
              <a:t>2.  Data standardization is key to avoiding “data hell”. Creating clean dimension tables help </a:t>
            </a:r>
          </a:p>
        </p:txBody>
      </p:sp>
      <p:sp>
        <p:nvSpPr>
          <p:cNvPr id="9" name="TextBox 8">
            <a:extLst>
              <a:ext uri="{FF2B5EF4-FFF2-40B4-BE49-F238E27FC236}">
                <a16:creationId xmlns:a16="http://schemas.microsoft.com/office/drawing/2014/main" id="{99DFB03E-F16B-8E44-BA75-9980CCDF5A52}"/>
              </a:ext>
            </a:extLst>
          </p:cNvPr>
          <p:cNvSpPr txBox="1"/>
          <p:nvPr/>
        </p:nvSpPr>
        <p:spPr>
          <a:xfrm>
            <a:off x="463826" y="3806344"/>
            <a:ext cx="8508119" cy="617990"/>
          </a:xfrm>
          <a:prstGeom prst="rect">
            <a:avLst/>
          </a:prstGeom>
          <a:noFill/>
        </p:spPr>
        <p:txBody>
          <a:bodyPr wrap="square" rtlCol="0">
            <a:spAutoFit/>
          </a:bodyPr>
          <a:lstStyle/>
          <a:p>
            <a:pPr algn="just">
              <a:lnSpc>
                <a:spcPct val="200000"/>
              </a:lnSpc>
            </a:pPr>
            <a:r>
              <a:rPr lang="en-US" sz="2000" dirty="0">
                <a:latin typeface="Myriad Pro" panose="020B0503030403020204" pitchFamily="34" charset="0"/>
              </a:rPr>
              <a:t>3.      Treat outliers</a:t>
            </a:r>
          </a:p>
        </p:txBody>
      </p:sp>
      <p:sp>
        <p:nvSpPr>
          <p:cNvPr id="12" name="TextBox 11">
            <a:extLst>
              <a:ext uri="{FF2B5EF4-FFF2-40B4-BE49-F238E27FC236}">
                <a16:creationId xmlns:a16="http://schemas.microsoft.com/office/drawing/2014/main" id="{54BEAF7B-DF82-F24D-9FC2-7B33595A02E9}"/>
              </a:ext>
            </a:extLst>
          </p:cNvPr>
          <p:cNvSpPr txBox="1"/>
          <p:nvPr/>
        </p:nvSpPr>
        <p:spPr>
          <a:xfrm>
            <a:off x="463825" y="4599632"/>
            <a:ext cx="8508119" cy="617990"/>
          </a:xfrm>
          <a:prstGeom prst="rect">
            <a:avLst/>
          </a:prstGeom>
          <a:noFill/>
        </p:spPr>
        <p:txBody>
          <a:bodyPr wrap="square" rtlCol="0">
            <a:spAutoFit/>
          </a:bodyPr>
          <a:lstStyle/>
          <a:p>
            <a:pPr algn="just">
              <a:lnSpc>
                <a:spcPct val="200000"/>
              </a:lnSpc>
            </a:pPr>
            <a:r>
              <a:rPr lang="en-US" sz="2000" dirty="0">
                <a:latin typeface="Myriad Pro" panose="020B0503030403020204" pitchFamily="34" charset="0"/>
              </a:rPr>
              <a:t>4.      More the variables, the better. More iterations, even better</a:t>
            </a:r>
          </a:p>
        </p:txBody>
      </p:sp>
      <p:sp>
        <p:nvSpPr>
          <p:cNvPr id="13" name="TextBox 12">
            <a:extLst>
              <a:ext uri="{FF2B5EF4-FFF2-40B4-BE49-F238E27FC236}">
                <a16:creationId xmlns:a16="http://schemas.microsoft.com/office/drawing/2014/main" id="{BA3D617B-9601-0248-8BBB-966DC926A112}"/>
              </a:ext>
            </a:extLst>
          </p:cNvPr>
          <p:cNvSpPr txBox="1"/>
          <p:nvPr/>
        </p:nvSpPr>
        <p:spPr>
          <a:xfrm>
            <a:off x="463824" y="5348069"/>
            <a:ext cx="8508119" cy="617990"/>
          </a:xfrm>
          <a:prstGeom prst="rect">
            <a:avLst/>
          </a:prstGeom>
          <a:noFill/>
        </p:spPr>
        <p:txBody>
          <a:bodyPr wrap="square" rtlCol="0">
            <a:spAutoFit/>
          </a:bodyPr>
          <a:lstStyle/>
          <a:p>
            <a:pPr algn="just">
              <a:lnSpc>
                <a:spcPct val="200000"/>
              </a:lnSpc>
            </a:pPr>
            <a:r>
              <a:rPr lang="en-US" sz="2000" dirty="0">
                <a:latin typeface="Myriad Pro" panose="020B0503030403020204" pitchFamily="34" charset="0"/>
              </a:rPr>
              <a:t>5.      Finally, take the model with a pinch of salt</a:t>
            </a:r>
          </a:p>
        </p:txBody>
      </p:sp>
    </p:spTree>
    <p:extLst>
      <p:ext uri="{BB962C8B-B14F-4D97-AF65-F5344CB8AC3E}">
        <p14:creationId xmlns:p14="http://schemas.microsoft.com/office/powerpoint/2010/main" val="14945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123E52-B7DA-4000-BE04-51A09999B833}"/>
              </a:ext>
            </a:extLst>
          </p:cNvPr>
          <p:cNvSpPr/>
          <p:nvPr/>
        </p:nvSpPr>
        <p:spPr>
          <a:xfrm>
            <a:off x="165" y="1"/>
            <a:ext cx="12191835" cy="311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8AFB129-9C79-4DF1-B622-A14CE8519B6A}"/>
              </a:ext>
            </a:extLst>
          </p:cNvPr>
          <p:cNvSpPr/>
          <p:nvPr/>
        </p:nvSpPr>
        <p:spPr>
          <a:xfrm>
            <a:off x="0" y="3115098"/>
            <a:ext cx="12191835" cy="374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8A2979-A456-4286-B8FC-8FF4C0C58EFD}"/>
              </a:ext>
            </a:extLst>
          </p:cNvPr>
          <p:cNvSpPr txBox="1"/>
          <p:nvPr/>
        </p:nvSpPr>
        <p:spPr>
          <a:xfrm>
            <a:off x="-1" y="4227558"/>
            <a:ext cx="12192001" cy="923330"/>
          </a:xfrm>
          <a:prstGeom prst="rect">
            <a:avLst/>
          </a:prstGeom>
          <a:noFill/>
        </p:spPr>
        <p:txBody>
          <a:bodyPr wrap="square" rtlCol="0" anchor="ctr">
            <a:spAutoFit/>
          </a:bodyPr>
          <a:lstStyle/>
          <a:p>
            <a:pPr algn="ctr"/>
            <a:r>
              <a:rPr lang="en-US" altLang="ko-KR" sz="5400" dirty="0">
                <a:solidFill>
                  <a:schemeClr val="bg1"/>
                </a:solidFill>
                <a:latin typeface="Myriad Pro" panose="020B0503030403020204" pitchFamily="34" charset="0"/>
                <a:cs typeface="Arial" pitchFamily="34" charset="0"/>
              </a:rPr>
              <a:t>Questions</a:t>
            </a:r>
            <a:endParaRPr lang="ko-KR" altLang="en-US" sz="5400" dirty="0">
              <a:solidFill>
                <a:schemeClr val="bg1"/>
              </a:solidFill>
              <a:latin typeface="Myriad Pro" panose="020B0503030403020204" pitchFamily="34" charset="0"/>
              <a:cs typeface="Arial" pitchFamily="34" charset="0"/>
            </a:endParaRPr>
          </a:p>
        </p:txBody>
      </p:sp>
      <p:pic>
        <p:nvPicPr>
          <p:cNvPr id="2" name="Graphic 1">
            <a:extLst>
              <a:ext uri="{FF2B5EF4-FFF2-40B4-BE49-F238E27FC236}">
                <a16:creationId xmlns:a16="http://schemas.microsoft.com/office/drawing/2014/main" id="{905C69D5-98AF-4D8D-8470-32495F93C7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9667" y="1221010"/>
            <a:ext cx="7959521" cy="2932455"/>
          </a:xfrm>
          <a:prstGeom prst="rect">
            <a:avLst/>
          </a:prstGeom>
        </p:spPr>
      </p:pic>
    </p:spTree>
    <p:extLst>
      <p:ext uri="{BB962C8B-B14F-4D97-AF65-F5344CB8AC3E}">
        <p14:creationId xmlns:p14="http://schemas.microsoft.com/office/powerpoint/2010/main" val="1008151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5410B6B-6011-421E-B292-D2F9EB28C1AF}"/>
              </a:ext>
            </a:extLst>
          </p:cNvPr>
          <p:cNvGrpSpPr/>
          <p:nvPr/>
        </p:nvGrpSpPr>
        <p:grpSpPr>
          <a:xfrm>
            <a:off x="-652519" y="3762837"/>
            <a:ext cx="12969199" cy="2665260"/>
            <a:chOff x="-491345" y="1077822"/>
            <a:chExt cx="10267188" cy="2109978"/>
          </a:xfrm>
        </p:grpSpPr>
        <p:grpSp>
          <p:nvGrpSpPr>
            <p:cNvPr id="6" name="Group 5">
              <a:extLst>
                <a:ext uri="{FF2B5EF4-FFF2-40B4-BE49-F238E27FC236}">
                  <a16:creationId xmlns:a16="http://schemas.microsoft.com/office/drawing/2014/main" id="{C394E979-B09C-4577-A5F2-9EB206B59E10}"/>
                </a:ext>
              </a:extLst>
            </p:cNvPr>
            <p:cNvGrpSpPr/>
            <p:nvPr/>
          </p:nvGrpSpPr>
          <p:grpSpPr>
            <a:xfrm>
              <a:off x="-491345" y="1077822"/>
              <a:ext cx="10267188" cy="2109978"/>
              <a:chOff x="-491345" y="1077822"/>
              <a:chExt cx="10267188" cy="2109978"/>
            </a:xfrm>
          </p:grpSpPr>
          <p:pic>
            <p:nvPicPr>
              <p:cNvPr id="7" name="Picture 6">
                <a:extLst>
                  <a:ext uri="{FF2B5EF4-FFF2-40B4-BE49-F238E27FC236}">
                    <a16:creationId xmlns:a16="http://schemas.microsoft.com/office/drawing/2014/main" id="{B474E62D-6D21-44E1-B7B1-8BBFB010617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8" name="Freeform: Shape 7">
                <a:extLst>
                  <a:ext uri="{FF2B5EF4-FFF2-40B4-BE49-F238E27FC236}">
                    <a16:creationId xmlns:a16="http://schemas.microsoft.com/office/drawing/2014/main" id="{D928CE9C-1948-44F3-A7A6-B5C4C2E28A46}"/>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endParaRPr lang="en-US" dirty="0"/>
              </a:p>
            </p:txBody>
          </p:sp>
          <p:pic>
            <p:nvPicPr>
              <p:cNvPr id="9" name="Picture 8">
                <a:extLst>
                  <a:ext uri="{FF2B5EF4-FFF2-40B4-BE49-F238E27FC236}">
                    <a16:creationId xmlns:a16="http://schemas.microsoft.com/office/drawing/2014/main" id="{444CE9DF-B4F5-4E54-B1DD-04A2FB9CA5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8934"/>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10" name="Freeform: Shape 9">
                <a:extLst>
                  <a:ext uri="{FF2B5EF4-FFF2-40B4-BE49-F238E27FC236}">
                    <a16:creationId xmlns:a16="http://schemas.microsoft.com/office/drawing/2014/main" id="{5DE13F53-8EF6-4B38-99FF-9CB84A6B2EBF}"/>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endParaRPr lang="en-US"/>
              </a:p>
            </p:txBody>
          </p:sp>
          <p:pic>
            <p:nvPicPr>
              <p:cNvPr id="11" name="Picture 10">
                <a:extLst>
                  <a:ext uri="{FF2B5EF4-FFF2-40B4-BE49-F238E27FC236}">
                    <a16:creationId xmlns:a16="http://schemas.microsoft.com/office/drawing/2014/main" id="{8404E05A-C550-48DC-AF23-091129FB9E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12" name="Freeform: Shape 11">
                <a:extLst>
                  <a:ext uri="{FF2B5EF4-FFF2-40B4-BE49-F238E27FC236}">
                    <a16:creationId xmlns:a16="http://schemas.microsoft.com/office/drawing/2014/main" id="{3266C0E3-1F97-4E8A-BE13-09E8C68B1D30}"/>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13" name="Picture 12">
                <a:extLst>
                  <a:ext uri="{FF2B5EF4-FFF2-40B4-BE49-F238E27FC236}">
                    <a16:creationId xmlns:a16="http://schemas.microsoft.com/office/drawing/2014/main" id="{DD326577-A8A2-481E-B73B-DE69E270811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14" name="Freeform: Shape 13">
                <a:extLst>
                  <a:ext uri="{FF2B5EF4-FFF2-40B4-BE49-F238E27FC236}">
                    <a16:creationId xmlns:a16="http://schemas.microsoft.com/office/drawing/2014/main" id="{0EDF3D62-F28A-44E5-ABCD-94F0110C155A}"/>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15" name="Picture 14">
                <a:extLst>
                  <a:ext uri="{FF2B5EF4-FFF2-40B4-BE49-F238E27FC236}">
                    <a16:creationId xmlns:a16="http://schemas.microsoft.com/office/drawing/2014/main" id="{CE380E09-C093-4D1D-A08A-845BC9523EF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16" name="Freeform: Shape 15">
                <a:extLst>
                  <a:ext uri="{FF2B5EF4-FFF2-40B4-BE49-F238E27FC236}">
                    <a16:creationId xmlns:a16="http://schemas.microsoft.com/office/drawing/2014/main" id="{DCF3A511-9611-4093-B594-6AE2F05BE879}"/>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17" name="Picture 16">
                <a:extLst>
                  <a:ext uri="{FF2B5EF4-FFF2-40B4-BE49-F238E27FC236}">
                    <a16:creationId xmlns:a16="http://schemas.microsoft.com/office/drawing/2014/main" id="{2F51158A-E743-48FC-8224-04B98F0CECE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18" name="Freeform: Shape 17">
                <a:extLst>
                  <a:ext uri="{FF2B5EF4-FFF2-40B4-BE49-F238E27FC236}">
                    <a16:creationId xmlns:a16="http://schemas.microsoft.com/office/drawing/2014/main" id="{1992C31C-769C-4343-961C-733B5FE310C1}"/>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19" name="Picture 18">
                <a:extLst>
                  <a:ext uri="{FF2B5EF4-FFF2-40B4-BE49-F238E27FC236}">
                    <a16:creationId xmlns:a16="http://schemas.microsoft.com/office/drawing/2014/main" id="{69CFF72F-5045-4C23-9D3C-8504DD17011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20" name="Freeform: Shape 19">
                <a:extLst>
                  <a:ext uri="{FF2B5EF4-FFF2-40B4-BE49-F238E27FC236}">
                    <a16:creationId xmlns:a16="http://schemas.microsoft.com/office/drawing/2014/main" id="{F38C6726-09E0-496A-8529-AFDF0C58F1CF}"/>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21" name="Picture 20">
                <a:extLst>
                  <a:ext uri="{FF2B5EF4-FFF2-40B4-BE49-F238E27FC236}">
                    <a16:creationId xmlns:a16="http://schemas.microsoft.com/office/drawing/2014/main" id="{22948EA9-DAD6-4BB2-A566-24B2D3CE321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22" name="Freeform: Shape 21">
                <a:extLst>
                  <a:ext uri="{FF2B5EF4-FFF2-40B4-BE49-F238E27FC236}">
                    <a16:creationId xmlns:a16="http://schemas.microsoft.com/office/drawing/2014/main" id="{25EBC715-8A01-447B-964A-23145C52B0CB}"/>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23" name="Picture 22">
                <a:extLst>
                  <a:ext uri="{FF2B5EF4-FFF2-40B4-BE49-F238E27FC236}">
                    <a16:creationId xmlns:a16="http://schemas.microsoft.com/office/drawing/2014/main" id="{1D81EE9D-D152-4232-9D73-C3AB9943D9F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24" name="Freeform: Shape 23">
                <a:extLst>
                  <a:ext uri="{FF2B5EF4-FFF2-40B4-BE49-F238E27FC236}">
                    <a16:creationId xmlns:a16="http://schemas.microsoft.com/office/drawing/2014/main" id="{C177518C-AC45-48B6-8670-ABF6FEDA4A9C}"/>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25" name="Picture 24">
                <a:extLst>
                  <a:ext uri="{FF2B5EF4-FFF2-40B4-BE49-F238E27FC236}">
                    <a16:creationId xmlns:a16="http://schemas.microsoft.com/office/drawing/2014/main" id="{EC41258C-6DBC-474E-95C3-8577E3B9BE98}"/>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26" name="Freeform: Shape 25">
                <a:extLst>
                  <a:ext uri="{FF2B5EF4-FFF2-40B4-BE49-F238E27FC236}">
                    <a16:creationId xmlns:a16="http://schemas.microsoft.com/office/drawing/2014/main" id="{F0AC16D1-7106-4E06-9F10-E08171AD3548}"/>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27" name="Picture 26">
                <a:extLst>
                  <a:ext uri="{FF2B5EF4-FFF2-40B4-BE49-F238E27FC236}">
                    <a16:creationId xmlns:a16="http://schemas.microsoft.com/office/drawing/2014/main" id="{87B65909-BFEA-4557-A8F7-1368CD7775DC}"/>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28" name="Freeform: Shape 27">
                <a:extLst>
                  <a:ext uri="{FF2B5EF4-FFF2-40B4-BE49-F238E27FC236}">
                    <a16:creationId xmlns:a16="http://schemas.microsoft.com/office/drawing/2014/main" id="{71F27F21-3210-4737-9FFC-A902445BB4B7}"/>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EDCAEA2-8FB6-4956-9BA3-45DD62347B87}"/>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7780A0A-DCB2-4EF2-A847-4F54A38FCEA6}"/>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3622B21-3B6F-4407-8482-809005EA2ADD}"/>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61E8961-28AD-4CC1-83B6-6CC96EA62D9F}"/>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9281B8-AFE7-40CB-B94F-B556AFF30842}"/>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B7730AD-88C3-470D-95EE-6C592180BF8E}"/>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12EC327-9CE2-4E3E-995D-9523741564B3}"/>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64F6B07-D79E-40C5-9370-275725178352}"/>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142BC9D-D39A-498C-870F-CA011B16C9D5}"/>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76D3A2E-7DF4-4EED-8D92-6C36414E8717}"/>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66690D1-41D4-4E17-9F36-4685D44FD95E}"/>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BED3960-5180-4AAA-80BD-DB951F6087FF}"/>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32F97BE-7DF7-47A9-BBD0-3F612C6B8108}"/>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CBA1E20-2419-43C3-B456-E71DAB21F9CC}"/>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87A11D9-84D4-462F-B4C5-66115E6124A9}"/>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92FCEAB-A000-4946-943B-A214BDE3E562}"/>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521403E-7E4A-4D69-99E3-E970DE2EEEB7}"/>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60DA077-A86D-4C5E-A109-0CD4D25C15AC}"/>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1E5E8354-4811-4A2B-B804-87E9E34AA435}"/>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8091443-1C9A-4177-A133-4E59C7496804}"/>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2A171E5-2C42-425D-A986-C20E6895EC2A}"/>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0862ADA-C0A9-4A15-9EA8-24FF9446A7E3}"/>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72DF8A-B9C9-440C-8886-CF7F39063B84}"/>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E23715B-EFB6-463F-814D-367600B33C79}"/>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78FEBB-A3EA-4CC6-A652-1DCF74D5C81A}"/>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BEFF9F5-6376-41F2-8939-F8097772054D}"/>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9F6A752-08BD-46E4-B973-A81A6F32AC2E}"/>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6984086-B98C-4320-B1F9-30B281E4899B}"/>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FA6350A-81D4-4A1B-9D09-88766B50BAB0}"/>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grpSp>
        <p:sp>
          <p:nvSpPr>
            <p:cNvPr id="58" name="Oval 50">
              <a:extLst>
                <a:ext uri="{FF2B5EF4-FFF2-40B4-BE49-F238E27FC236}">
                  <a16:creationId xmlns:a16="http://schemas.microsoft.com/office/drawing/2014/main" id="{0E6456BA-AC71-4096-83DA-EA702E023A85}"/>
                </a:ext>
              </a:extLst>
            </p:cNvPr>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Heart 17">
              <a:extLst>
                <a:ext uri="{FF2B5EF4-FFF2-40B4-BE49-F238E27FC236}">
                  <a16:creationId xmlns:a16="http://schemas.microsoft.com/office/drawing/2014/main" id="{6073EECC-4242-4E2B-B1F1-DE00F9AF9DC8}"/>
                </a:ext>
              </a:extLst>
            </p:cNvPr>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Rounded Rectangle 25">
              <a:extLst>
                <a:ext uri="{FF2B5EF4-FFF2-40B4-BE49-F238E27FC236}">
                  <a16:creationId xmlns:a16="http://schemas.microsoft.com/office/drawing/2014/main" id="{11F58AA1-3539-4E8B-B0FB-7802210163F6}"/>
                </a:ext>
              </a:extLst>
            </p:cNvPr>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Chord 32">
              <a:extLst>
                <a:ext uri="{FF2B5EF4-FFF2-40B4-BE49-F238E27FC236}">
                  <a16:creationId xmlns:a16="http://schemas.microsoft.com/office/drawing/2014/main" id="{21A0C472-AAC4-49A9-948D-97723C0A5ADF}"/>
                </a:ext>
              </a:extLst>
            </p:cNvPr>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Rounded Rectangle 40">
              <a:extLst>
                <a:ext uri="{FF2B5EF4-FFF2-40B4-BE49-F238E27FC236}">
                  <a16:creationId xmlns:a16="http://schemas.microsoft.com/office/drawing/2014/main" id="{5820F5DC-6F22-43B6-9A5C-8EC86264E369}"/>
                </a:ext>
              </a:extLst>
            </p:cNvPr>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Rounded Rectangle 17">
              <a:extLst>
                <a:ext uri="{FF2B5EF4-FFF2-40B4-BE49-F238E27FC236}">
                  <a16:creationId xmlns:a16="http://schemas.microsoft.com/office/drawing/2014/main" id="{5C3A7F7C-87B3-47C9-AC4C-2A684ED633DE}"/>
                </a:ext>
              </a:extLst>
            </p:cNvPr>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Oval 25">
              <a:extLst>
                <a:ext uri="{FF2B5EF4-FFF2-40B4-BE49-F238E27FC236}">
                  <a16:creationId xmlns:a16="http://schemas.microsoft.com/office/drawing/2014/main" id="{8A8A0221-2C80-4C4D-8D2D-E1EBBC66D5AA}"/>
                </a:ext>
              </a:extLst>
            </p:cNvPr>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Block Arc 20">
              <a:extLst>
                <a:ext uri="{FF2B5EF4-FFF2-40B4-BE49-F238E27FC236}">
                  <a16:creationId xmlns:a16="http://schemas.microsoft.com/office/drawing/2014/main" id="{D2A491B2-B970-4632-8510-227152B05F51}"/>
                </a:ext>
              </a:extLst>
            </p:cNvPr>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6" name="Trapezoid 28">
              <a:extLst>
                <a:ext uri="{FF2B5EF4-FFF2-40B4-BE49-F238E27FC236}">
                  <a16:creationId xmlns:a16="http://schemas.microsoft.com/office/drawing/2014/main" id="{9788695E-8B6F-48E1-A450-8299D4F5B266}"/>
                </a:ext>
              </a:extLst>
            </p:cNvPr>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68" name="Right Triangle 67">
            <a:extLst>
              <a:ext uri="{FF2B5EF4-FFF2-40B4-BE49-F238E27FC236}">
                <a16:creationId xmlns:a16="http://schemas.microsoft.com/office/drawing/2014/main" id="{61D906CB-6F00-4313-8BF4-8D6F73FCA564}"/>
              </a:ext>
            </a:extLst>
          </p:cNvPr>
          <p:cNvSpPr/>
          <p:nvPr/>
        </p:nvSpPr>
        <p:spPr>
          <a:xfrm>
            <a:off x="-13739" y="0"/>
            <a:ext cx="6520938" cy="68580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CD23C1A-BE80-4BAB-9EFD-3E2A28811B74}"/>
              </a:ext>
            </a:extLst>
          </p:cNvPr>
          <p:cNvSpPr/>
          <p:nvPr/>
        </p:nvSpPr>
        <p:spPr>
          <a:xfrm>
            <a:off x="2593075" y="765885"/>
            <a:ext cx="9598777" cy="24020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F691C40-340A-44BC-A6B3-C3A20A9ED913}"/>
              </a:ext>
            </a:extLst>
          </p:cNvPr>
          <p:cNvSpPr txBox="1"/>
          <p:nvPr/>
        </p:nvSpPr>
        <p:spPr>
          <a:xfrm>
            <a:off x="4462818" y="1261884"/>
            <a:ext cx="7729182" cy="1015663"/>
          </a:xfrm>
          <a:prstGeom prst="rect">
            <a:avLst/>
          </a:prstGeom>
          <a:noFill/>
        </p:spPr>
        <p:txBody>
          <a:bodyPr wrap="square" rtlCol="0" anchor="ctr">
            <a:spAutoFit/>
          </a:bodyPr>
          <a:lstStyle/>
          <a:p>
            <a:r>
              <a:rPr lang="en-US" altLang="ko-KR" sz="6000" dirty="0">
                <a:solidFill>
                  <a:schemeClr val="bg1"/>
                </a:solidFill>
                <a:latin typeface="Myriad Pro" panose="020B0503030403020204" pitchFamily="34" charset="0"/>
                <a:cs typeface="Arial" pitchFamily="34" charset="0"/>
              </a:rPr>
              <a:t>Thank You</a:t>
            </a:r>
            <a:endParaRPr lang="ko-KR" altLang="en-US" sz="6000" dirty="0">
              <a:solidFill>
                <a:schemeClr val="bg1"/>
              </a:solidFill>
              <a:latin typeface="Myriad Pro" panose="020B0503030403020204" pitchFamily="34" charset="0"/>
              <a:cs typeface="Arial" pitchFamily="34" charset="0"/>
            </a:endParaRPr>
          </a:p>
        </p:txBody>
      </p:sp>
      <p:pic>
        <p:nvPicPr>
          <p:cNvPr id="67" name="Picture 66">
            <a:extLst>
              <a:ext uri="{FF2B5EF4-FFF2-40B4-BE49-F238E27FC236}">
                <a16:creationId xmlns:a16="http://schemas.microsoft.com/office/drawing/2014/main" id="{4C91C44E-C33F-4769-9FF7-0DB270EAABEF}"/>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flipH="1">
            <a:off x="841718" y="765886"/>
            <a:ext cx="3675239" cy="6110727"/>
          </a:xfrm>
          <a:prstGeom prst="rect">
            <a:avLst/>
          </a:prstGeom>
        </p:spPr>
      </p:pic>
    </p:spTree>
    <p:extLst>
      <p:ext uri="{BB962C8B-B14F-4D97-AF65-F5344CB8AC3E}">
        <p14:creationId xmlns:p14="http://schemas.microsoft.com/office/powerpoint/2010/main" val="2582224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gn="l"/>
            <a:r>
              <a:rPr lang="en-US" sz="4000" dirty="0">
                <a:latin typeface="Myriad Pro" panose="020B0503030403020204" pitchFamily="34" charset="0"/>
              </a:rPr>
              <a:t>Background and Purpose</a:t>
            </a:r>
          </a:p>
        </p:txBody>
      </p:sp>
      <p:sp>
        <p:nvSpPr>
          <p:cNvPr id="3" name="TextBox 2">
            <a:extLst>
              <a:ext uri="{FF2B5EF4-FFF2-40B4-BE49-F238E27FC236}">
                <a16:creationId xmlns:a16="http://schemas.microsoft.com/office/drawing/2014/main" id="{AA11FACB-A41A-EE4C-BC89-6A293C5551A6}"/>
              </a:ext>
            </a:extLst>
          </p:cNvPr>
          <p:cNvSpPr txBox="1"/>
          <p:nvPr/>
        </p:nvSpPr>
        <p:spPr>
          <a:xfrm>
            <a:off x="463826" y="1063756"/>
            <a:ext cx="7642048" cy="4443461"/>
          </a:xfrm>
          <a:prstGeom prst="rect">
            <a:avLst/>
          </a:prstGeom>
          <a:noFill/>
        </p:spPr>
        <p:txBody>
          <a:bodyPr wrap="square" rtlCol="0">
            <a:spAutoFit/>
          </a:bodyPr>
          <a:lstStyle/>
          <a:p>
            <a:pPr>
              <a:lnSpc>
                <a:spcPct val="200000"/>
              </a:lnSpc>
            </a:pPr>
            <a:r>
              <a:rPr lang="en-US" dirty="0">
                <a:latin typeface="Myriad Pro" panose="020B0503030403020204" pitchFamily="34" charset="0"/>
              </a:rPr>
              <a:t>This project explores the causes of cancer. In the course of this project, 6 factors have been explored:</a:t>
            </a:r>
          </a:p>
          <a:p>
            <a:pPr marL="742894" lvl="1" indent="-285750">
              <a:lnSpc>
                <a:spcPct val="200000"/>
              </a:lnSpc>
              <a:buFont typeface="Arial" panose="020B0604020202020204" pitchFamily="34" charset="0"/>
              <a:buChar char="•"/>
            </a:pPr>
            <a:r>
              <a:rPr lang="en-US" dirty="0">
                <a:latin typeface="Myriad Pro" panose="020B0503030403020204" pitchFamily="34" charset="0"/>
              </a:rPr>
              <a:t>Obesity</a:t>
            </a:r>
          </a:p>
          <a:p>
            <a:pPr marL="742894" lvl="1" indent="-285750">
              <a:lnSpc>
                <a:spcPct val="200000"/>
              </a:lnSpc>
              <a:buFont typeface="Arial" panose="020B0604020202020204" pitchFamily="34" charset="0"/>
              <a:buChar char="•"/>
            </a:pPr>
            <a:r>
              <a:rPr lang="en-US" dirty="0">
                <a:latin typeface="Myriad Pro" panose="020B0503030403020204" pitchFamily="34" charset="0"/>
              </a:rPr>
              <a:t>Physical Activity</a:t>
            </a:r>
          </a:p>
          <a:p>
            <a:pPr marL="742894" lvl="1" indent="-285750">
              <a:lnSpc>
                <a:spcPct val="200000"/>
              </a:lnSpc>
              <a:buFont typeface="Arial" panose="020B0604020202020204" pitchFamily="34" charset="0"/>
              <a:buChar char="•"/>
            </a:pPr>
            <a:r>
              <a:rPr lang="en-US" dirty="0">
                <a:latin typeface="Myriad Pro" panose="020B0503030403020204" pitchFamily="34" charset="0"/>
              </a:rPr>
              <a:t>Alcohol Consumption</a:t>
            </a:r>
          </a:p>
          <a:p>
            <a:pPr marL="742894" lvl="1" indent="-285750">
              <a:lnSpc>
                <a:spcPct val="200000"/>
              </a:lnSpc>
              <a:buFont typeface="Arial" panose="020B0604020202020204" pitchFamily="34" charset="0"/>
              <a:buChar char="•"/>
            </a:pPr>
            <a:r>
              <a:rPr lang="en-US" dirty="0">
                <a:latin typeface="Myriad Pro" panose="020B0503030403020204" pitchFamily="34" charset="0"/>
              </a:rPr>
              <a:t>Smoking</a:t>
            </a:r>
          </a:p>
          <a:p>
            <a:pPr marL="742894" lvl="1" indent="-285750">
              <a:lnSpc>
                <a:spcPct val="200000"/>
              </a:lnSpc>
              <a:buFont typeface="Arial" panose="020B0604020202020204" pitchFamily="34" charset="0"/>
              <a:buChar char="•"/>
            </a:pPr>
            <a:r>
              <a:rPr lang="en-US" dirty="0">
                <a:latin typeface="Myriad Pro" panose="020B0503030403020204" pitchFamily="34" charset="0"/>
              </a:rPr>
              <a:t>Poverty</a:t>
            </a:r>
          </a:p>
          <a:p>
            <a:pPr marL="742894" lvl="1" indent="-285750">
              <a:lnSpc>
                <a:spcPct val="200000"/>
              </a:lnSpc>
              <a:buFont typeface="Arial" panose="020B0604020202020204" pitchFamily="34" charset="0"/>
              <a:buChar char="•"/>
            </a:pPr>
            <a:r>
              <a:rPr lang="en-US" dirty="0">
                <a:latin typeface="Myriad Pro" panose="020B0503030403020204" pitchFamily="34" charset="0"/>
              </a:rPr>
              <a:t>Fast Food Availability</a:t>
            </a:r>
          </a:p>
        </p:txBody>
      </p:sp>
      <p:pic>
        <p:nvPicPr>
          <p:cNvPr id="4" name="Picture 3">
            <a:extLst>
              <a:ext uri="{FF2B5EF4-FFF2-40B4-BE49-F238E27FC236}">
                <a16:creationId xmlns:a16="http://schemas.microsoft.com/office/drawing/2014/main" id="{E1AD7DDE-4551-F24B-8E67-91D832CE47E0}"/>
              </a:ext>
            </a:extLst>
          </p:cNvPr>
          <p:cNvPicPr>
            <a:picLocks noChangeAspect="1"/>
          </p:cNvPicPr>
          <p:nvPr/>
        </p:nvPicPr>
        <p:blipFill>
          <a:blip r:embed="rId2"/>
          <a:stretch>
            <a:fillRect/>
          </a:stretch>
        </p:blipFill>
        <p:spPr>
          <a:xfrm>
            <a:off x="8393696" y="1063756"/>
            <a:ext cx="3071777" cy="4780453"/>
          </a:xfrm>
          <a:prstGeom prst="rect">
            <a:avLst/>
          </a:prstGeom>
        </p:spPr>
      </p:pic>
    </p:spTree>
    <p:extLst>
      <p:ext uri="{BB962C8B-B14F-4D97-AF65-F5344CB8AC3E}">
        <p14:creationId xmlns:p14="http://schemas.microsoft.com/office/powerpoint/2010/main" val="3385714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gn="l"/>
            <a:r>
              <a:rPr lang="en-US" sz="4000" dirty="0">
                <a:latin typeface="Myriad Pro" panose="020B0503030403020204" pitchFamily="34" charset="0"/>
              </a:rPr>
              <a:t>Data Collection</a:t>
            </a:r>
          </a:p>
        </p:txBody>
      </p:sp>
      <p:sp>
        <p:nvSpPr>
          <p:cNvPr id="3" name="TextBox 2">
            <a:extLst>
              <a:ext uri="{FF2B5EF4-FFF2-40B4-BE49-F238E27FC236}">
                <a16:creationId xmlns:a16="http://schemas.microsoft.com/office/drawing/2014/main" id="{AA11FACB-A41A-EE4C-BC89-6A293C5551A6}"/>
              </a:ext>
            </a:extLst>
          </p:cNvPr>
          <p:cNvSpPr txBox="1"/>
          <p:nvPr/>
        </p:nvSpPr>
        <p:spPr>
          <a:xfrm>
            <a:off x="463826" y="1063756"/>
            <a:ext cx="11131826" cy="5668155"/>
          </a:xfrm>
          <a:prstGeom prst="rect">
            <a:avLst/>
          </a:prstGeom>
          <a:noFill/>
        </p:spPr>
        <p:txBody>
          <a:bodyPr wrap="square" rtlCol="0">
            <a:spAutoFit/>
          </a:bodyPr>
          <a:lstStyle/>
          <a:p>
            <a:pPr algn="just">
              <a:lnSpc>
                <a:spcPct val="150000"/>
              </a:lnSpc>
            </a:pPr>
            <a:r>
              <a:rPr lang="en-US" sz="1400" dirty="0">
                <a:latin typeface="Myriad Pro" panose="020B0503030403020204" pitchFamily="34" charset="0"/>
              </a:rPr>
              <a:t>Global Health Data Exchange (</a:t>
            </a:r>
            <a:r>
              <a:rPr lang="en-US" sz="1400" dirty="0" err="1">
                <a:latin typeface="Myriad Pro" panose="020B0503030403020204" pitchFamily="34" charset="0"/>
              </a:rPr>
              <a:t>GHDx</a:t>
            </a:r>
            <a:r>
              <a:rPr lang="en-US" sz="1400" dirty="0">
                <a:latin typeface="Myriad Pro" panose="020B0503030403020204" pitchFamily="34" charset="0"/>
              </a:rPr>
              <a:t>) is a new data catalog for demographic, public health and global health data. It was developed by the Institute for Health Metrics and Evaluation (IHME) at the University of Washington and it complements </a:t>
            </a:r>
            <a:r>
              <a:rPr lang="en-US" sz="1400" dirty="0" err="1">
                <a:latin typeface="Myriad Pro" panose="020B0503030403020204" pitchFamily="34" charset="0"/>
              </a:rPr>
              <a:t>HealthData.gov</a:t>
            </a:r>
            <a:r>
              <a:rPr lang="en-US" sz="1400" dirty="0">
                <a:latin typeface="Myriad Pro" panose="020B0503030403020204" pitchFamily="34" charset="0"/>
              </a:rPr>
              <a:t> data and hosts large health-related datasets and is geared towards providing  innovators and entrepreneurs to access and utilize federal health related datasets.  </a:t>
            </a:r>
          </a:p>
          <a:p>
            <a:pPr marL="285750" indent="-285750">
              <a:lnSpc>
                <a:spcPct val="200000"/>
              </a:lnSpc>
              <a:buFont typeface="Arial" panose="020B0604020202020204" pitchFamily="34" charset="0"/>
              <a:buChar char="•"/>
            </a:pPr>
            <a:r>
              <a:rPr lang="en-US" sz="1600" dirty="0">
                <a:latin typeface="Myriad Pro" panose="020B0503030403020204" pitchFamily="34" charset="0"/>
              </a:rPr>
              <a:t>Cancer mortality (number of deaths attributed to cancer per 100K people), Smoking Prevalence (number of smokers per 100 people), Alcohol Prevalence (Heavy (defined as 2 drinks per day) drinking per 100 people) data has been sourced from </a:t>
            </a:r>
            <a:r>
              <a:rPr lang="en-US" sz="1600" dirty="0" err="1">
                <a:latin typeface="Myriad Pro" panose="020B0503030403020204" pitchFamily="34" charset="0"/>
              </a:rPr>
              <a:t>GHDx</a:t>
            </a:r>
            <a:r>
              <a:rPr lang="en-US" sz="1600" dirty="0">
                <a:latin typeface="Myriad Pro" panose="020B0503030403020204" pitchFamily="34" charset="0"/>
              </a:rPr>
              <a:t> website (</a:t>
            </a:r>
            <a:r>
              <a:rPr lang="en-US" sz="1200" dirty="0">
                <a:solidFill>
                  <a:srgbClr val="0070C0"/>
                </a:solidFill>
                <a:latin typeface="Myriad Pro" panose="020B0503030403020204" pitchFamily="34" charset="0"/>
                <a:hlinkClick r:id="rId2">
                  <a:extLst>
                    <a:ext uri="{A12FA001-AC4F-418D-AE19-62706E023703}">
                      <ahyp:hlinkClr xmlns:ahyp="http://schemas.microsoft.com/office/drawing/2018/hyperlinkcolor" val="tx"/>
                    </a:ext>
                  </a:extLst>
                </a:hlinkClick>
              </a:rPr>
              <a:t>http://ghdx.healthdata.org/geography/united-states-america</a:t>
            </a:r>
            <a:r>
              <a:rPr lang="en-US" sz="1200" dirty="0">
                <a:solidFill>
                  <a:srgbClr val="0070C0"/>
                </a:solidFill>
                <a:latin typeface="Myriad Pro" panose="020B0503030403020204" pitchFamily="34" charset="0"/>
              </a:rPr>
              <a:t> </a:t>
            </a:r>
            <a:r>
              <a:rPr lang="en-US" sz="1600" dirty="0">
                <a:latin typeface="Myriad Pro" panose="020B0503030403020204" pitchFamily="34" charset="0"/>
              </a:rPr>
              <a:t>)</a:t>
            </a:r>
          </a:p>
          <a:p>
            <a:pPr marL="285750" indent="-285750">
              <a:lnSpc>
                <a:spcPct val="200000"/>
              </a:lnSpc>
              <a:buFont typeface="Arial" panose="020B0604020202020204" pitchFamily="34" charset="0"/>
              <a:buChar char="•"/>
            </a:pPr>
            <a:r>
              <a:rPr lang="en-US" sz="1600" dirty="0">
                <a:latin typeface="Myriad Pro" panose="020B0503030403020204" pitchFamily="34" charset="0"/>
              </a:rPr>
              <a:t>Obesity (number of people per 100 defined as Obese) and Physical Activity (number of people per 100 with any sort of physical activity) has been sourced from the IMHE website ( </a:t>
            </a:r>
            <a:r>
              <a:rPr lang="en-US" sz="1200" dirty="0">
                <a:solidFill>
                  <a:srgbClr val="0070C0"/>
                </a:solidFill>
                <a:latin typeface="Myriad Pro" panose="020B0503030403020204" pitchFamily="34" charset="0"/>
                <a:hlinkClick r:id="rId3">
                  <a:extLst>
                    <a:ext uri="{A12FA001-AC4F-418D-AE19-62706E023703}">
                      <ahyp:hlinkClr xmlns:ahyp="http://schemas.microsoft.com/office/drawing/2018/hyperlinkcolor" val="tx"/>
                    </a:ext>
                  </a:extLst>
                </a:hlinkClick>
              </a:rPr>
              <a:t>http://www.healthdata.org/us-health/data-download</a:t>
            </a:r>
            <a:r>
              <a:rPr lang="en-US" sz="1200" dirty="0">
                <a:solidFill>
                  <a:srgbClr val="0070C0"/>
                </a:solidFill>
                <a:latin typeface="Myriad Pro" panose="020B0503030403020204" pitchFamily="34" charset="0"/>
              </a:rPr>
              <a:t> </a:t>
            </a:r>
            <a:r>
              <a:rPr lang="en-US" sz="1200" dirty="0">
                <a:latin typeface="Myriad Pro" panose="020B0503030403020204" pitchFamily="34" charset="0"/>
              </a:rPr>
              <a:t>)</a:t>
            </a:r>
          </a:p>
          <a:p>
            <a:pPr marL="285750" indent="-285750">
              <a:lnSpc>
                <a:spcPct val="200000"/>
              </a:lnSpc>
              <a:buFont typeface="Arial" panose="020B0604020202020204" pitchFamily="34" charset="0"/>
              <a:buChar char="•"/>
            </a:pPr>
            <a:r>
              <a:rPr lang="en-US" sz="1600" dirty="0">
                <a:latin typeface="Myriad Pro" panose="020B0503030403020204" pitchFamily="34" charset="0"/>
              </a:rPr>
              <a:t>Poverty data came from US Government census </a:t>
            </a:r>
            <a:r>
              <a:rPr lang="en-US" sz="1200" dirty="0">
                <a:solidFill>
                  <a:srgbClr val="0070C0"/>
                </a:solidFill>
                <a:latin typeface="Myriad Pro" panose="020B0503030403020204" pitchFamily="34" charset="0"/>
              </a:rPr>
              <a:t>( </a:t>
            </a:r>
            <a:r>
              <a:rPr lang="en-US" sz="1200" dirty="0">
                <a:solidFill>
                  <a:srgbClr val="0070C0"/>
                </a:solidFill>
                <a:latin typeface="Myriad Pro" panose="020B0503030403020204" pitchFamily="34" charset="0"/>
                <a:hlinkClick r:id="rId4">
                  <a:extLst>
                    <a:ext uri="{A12FA001-AC4F-418D-AE19-62706E023703}">
                      <ahyp:hlinkClr xmlns:ahyp="http://schemas.microsoft.com/office/drawing/2018/hyperlinkcolor" val="tx"/>
                    </a:ext>
                  </a:extLst>
                </a:hlinkClick>
              </a:rPr>
              <a:t>https://www.census.gov/data-tools/demo/saipe/#/?map_geoSelector=aa_c&amp;s_year=2011,2010,2009,2008,2007,2006,2005&amp;map_yearSelector=2011</a:t>
            </a:r>
            <a:r>
              <a:rPr lang="en-US" sz="1200" dirty="0">
                <a:solidFill>
                  <a:srgbClr val="0070C0"/>
                </a:solidFill>
                <a:latin typeface="Myriad Pro" panose="020B0503030403020204" pitchFamily="34" charset="0"/>
              </a:rPr>
              <a:t> )</a:t>
            </a:r>
          </a:p>
          <a:p>
            <a:pPr marL="285750" indent="-285750">
              <a:lnSpc>
                <a:spcPct val="200000"/>
              </a:lnSpc>
              <a:buFont typeface="Arial" panose="020B0604020202020204" pitchFamily="34" charset="0"/>
              <a:buChar char="•"/>
            </a:pPr>
            <a:r>
              <a:rPr lang="en-US" sz="1600" dirty="0">
                <a:latin typeface="Myriad Pro" panose="020B0503030403020204" pitchFamily="34" charset="0"/>
              </a:rPr>
              <a:t>Fast Food data came from the USDA Economic Research Service</a:t>
            </a:r>
            <a:r>
              <a:rPr lang="en-US" sz="1200" dirty="0">
                <a:solidFill>
                  <a:srgbClr val="0070C0"/>
                </a:solidFill>
                <a:latin typeface="Myriad Pro" panose="020B0503030403020204" pitchFamily="34" charset="0"/>
              </a:rPr>
              <a:t> (</a:t>
            </a:r>
            <a:r>
              <a:rPr lang="en-US" sz="1200" dirty="0">
                <a:solidFill>
                  <a:srgbClr val="0070C0"/>
                </a:solidFill>
                <a:latin typeface="Myriad Pro" panose="020B0503030403020204" pitchFamily="34" charset="0"/>
                <a:hlinkClick r:id="rId5">
                  <a:extLst>
                    <a:ext uri="{A12FA001-AC4F-418D-AE19-62706E023703}">
                      <ahyp:hlinkClr xmlns:ahyp="http://schemas.microsoft.com/office/drawing/2018/hyperlinkcolor" val="tx"/>
                    </a:ext>
                  </a:extLst>
                </a:hlinkClick>
              </a:rPr>
              <a:t>https://www.ers.usda.gov/amber-waves/2010/december/data-feature-compare-your-areas-food-environment-with-the-rest-of-the-country/</a:t>
            </a:r>
            <a:r>
              <a:rPr lang="en-US" sz="1200" dirty="0">
                <a:solidFill>
                  <a:srgbClr val="0070C0"/>
                </a:solidFill>
                <a:latin typeface="Myriad Pro" panose="020B0503030403020204" pitchFamily="34" charset="0"/>
              </a:rPr>
              <a:t> )</a:t>
            </a:r>
          </a:p>
          <a:p>
            <a:pPr marL="285750" indent="-285750">
              <a:lnSpc>
                <a:spcPct val="200000"/>
              </a:lnSpc>
              <a:buFont typeface="Arial" panose="020B0604020202020204" pitchFamily="34" charset="0"/>
              <a:buChar char="•"/>
            </a:pPr>
            <a:endParaRPr lang="en-US" sz="1600" dirty="0">
              <a:latin typeface="Myriad Pro" panose="020B0503030403020204" pitchFamily="34" charset="0"/>
            </a:endParaRPr>
          </a:p>
        </p:txBody>
      </p:sp>
    </p:spTree>
    <p:extLst>
      <p:ext uri="{BB962C8B-B14F-4D97-AF65-F5344CB8AC3E}">
        <p14:creationId xmlns:p14="http://schemas.microsoft.com/office/powerpoint/2010/main" val="2553918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gn="l"/>
            <a:r>
              <a:rPr lang="en-US" sz="4000" dirty="0">
                <a:latin typeface="Myriad Pro" panose="020B0503030403020204" pitchFamily="34" charset="0"/>
              </a:rPr>
              <a:t>Data Cleansing and Challenges</a:t>
            </a:r>
          </a:p>
        </p:txBody>
      </p:sp>
      <p:sp>
        <p:nvSpPr>
          <p:cNvPr id="3" name="TextBox 2">
            <a:extLst>
              <a:ext uri="{FF2B5EF4-FFF2-40B4-BE49-F238E27FC236}">
                <a16:creationId xmlns:a16="http://schemas.microsoft.com/office/drawing/2014/main" id="{AA11FACB-A41A-EE4C-BC89-6A293C5551A6}"/>
              </a:ext>
            </a:extLst>
          </p:cNvPr>
          <p:cNvSpPr txBox="1"/>
          <p:nvPr/>
        </p:nvSpPr>
        <p:spPr>
          <a:xfrm>
            <a:off x="728870" y="1010744"/>
            <a:ext cx="10548730" cy="5032019"/>
          </a:xfrm>
          <a:prstGeom prst="rect">
            <a:avLst/>
          </a:prstGeom>
          <a:noFill/>
        </p:spPr>
        <p:txBody>
          <a:bodyPr wrap="square" rtlCol="0">
            <a:spAutoFit/>
          </a:bodyPr>
          <a:lstStyle/>
          <a:p>
            <a:pPr algn="just">
              <a:lnSpc>
                <a:spcPct val="200000"/>
              </a:lnSpc>
            </a:pPr>
            <a:r>
              <a:rPr lang="en-US" sz="2000" dirty="0">
                <a:latin typeface="Myriad Pro" panose="020B0503030403020204" pitchFamily="34" charset="0"/>
              </a:rPr>
              <a:t>Range: </a:t>
            </a:r>
            <a:r>
              <a:rPr lang="en-US" sz="1600" dirty="0">
                <a:latin typeface="Myriad Pro" panose="020B0503030403020204" pitchFamily="34" charset="0"/>
              </a:rPr>
              <a:t>Data is available for different time periods, e.g. Cancer Mortality data is available from 1980-2014, while data for Smoking Prevalence is available from 1996-2002. Eventually, considering all the datasets, a common time period of 2005-2011 was settled down on</a:t>
            </a:r>
          </a:p>
          <a:p>
            <a:pPr algn="just">
              <a:lnSpc>
                <a:spcPct val="200000"/>
              </a:lnSpc>
            </a:pPr>
            <a:r>
              <a:rPr lang="en-US" sz="2000" dirty="0">
                <a:latin typeface="Myriad Pro" panose="020B0503030403020204" pitchFamily="34" charset="0"/>
              </a:rPr>
              <a:t>County Lookup: </a:t>
            </a:r>
            <a:r>
              <a:rPr lang="en-US" sz="1600" dirty="0">
                <a:latin typeface="Myriad Pro" panose="020B0503030403020204" pitchFamily="34" charset="0"/>
              </a:rPr>
              <a:t>Datasets come with different keys, e.g. Autauga County, Autauga, Autauga County/ Alabama. All of this was standardized in MS Excel through multiple iterations of VLOOKUP and string concatenation. This also took care of county names like Adams County which can be found in multiple states</a:t>
            </a:r>
          </a:p>
          <a:p>
            <a:pPr algn="just">
              <a:lnSpc>
                <a:spcPct val="200000"/>
              </a:lnSpc>
            </a:pPr>
            <a:r>
              <a:rPr lang="en-US" sz="2000" dirty="0">
                <a:latin typeface="Myriad Pro" panose="020B0503030403020204" pitchFamily="34" charset="0"/>
              </a:rPr>
              <a:t>Horizontal and Vertical Data: </a:t>
            </a:r>
            <a:r>
              <a:rPr lang="en-US" sz="1600" dirty="0">
                <a:latin typeface="Myriad Pro" panose="020B0503030403020204" pitchFamily="34" charset="0"/>
              </a:rPr>
              <a:t>Data was available both horizontally and vertically. All of it was to be converted into vertical data for usage in Tableau. To this effect, Python was used to append annual data vertically</a:t>
            </a:r>
          </a:p>
          <a:p>
            <a:pPr algn="just">
              <a:lnSpc>
                <a:spcPct val="200000"/>
              </a:lnSpc>
            </a:pPr>
            <a:r>
              <a:rPr lang="en-US" sz="2000" dirty="0">
                <a:latin typeface="Myriad Pro" panose="020B0503030403020204" pitchFamily="34" charset="0"/>
              </a:rPr>
              <a:t>Data Exclusion: </a:t>
            </a:r>
            <a:r>
              <a:rPr lang="en-US" sz="1600" dirty="0">
                <a:latin typeface="Myriad Pro" panose="020B0503030403020204" pitchFamily="34" charset="0"/>
              </a:rPr>
              <a:t>Alaska and Puerto Rico have been excluded from the analysis</a:t>
            </a:r>
          </a:p>
        </p:txBody>
      </p:sp>
    </p:spTree>
    <p:extLst>
      <p:ext uri="{BB962C8B-B14F-4D97-AF65-F5344CB8AC3E}">
        <p14:creationId xmlns:p14="http://schemas.microsoft.com/office/powerpoint/2010/main" val="384746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123E52-B7DA-4000-BE04-51A09999B833}"/>
              </a:ext>
            </a:extLst>
          </p:cNvPr>
          <p:cNvSpPr/>
          <p:nvPr/>
        </p:nvSpPr>
        <p:spPr>
          <a:xfrm>
            <a:off x="165" y="1"/>
            <a:ext cx="12191835" cy="311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8AFB129-9C79-4DF1-B622-A14CE8519B6A}"/>
              </a:ext>
            </a:extLst>
          </p:cNvPr>
          <p:cNvSpPr/>
          <p:nvPr/>
        </p:nvSpPr>
        <p:spPr>
          <a:xfrm>
            <a:off x="0" y="3115098"/>
            <a:ext cx="12191835" cy="374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8A2979-A456-4286-B8FC-8FF4C0C58EFD}"/>
              </a:ext>
            </a:extLst>
          </p:cNvPr>
          <p:cNvSpPr txBox="1"/>
          <p:nvPr/>
        </p:nvSpPr>
        <p:spPr>
          <a:xfrm>
            <a:off x="-1" y="4227558"/>
            <a:ext cx="12192001" cy="923330"/>
          </a:xfrm>
          <a:prstGeom prst="rect">
            <a:avLst/>
          </a:prstGeom>
          <a:noFill/>
        </p:spPr>
        <p:txBody>
          <a:bodyPr wrap="square" rtlCol="0" anchor="ctr">
            <a:spAutoFit/>
          </a:bodyPr>
          <a:lstStyle/>
          <a:p>
            <a:pPr algn="ctr"/>
            <a:r>
              <a:rPr lang="en-US" altLang="ko-KR" sz="5400" dirty="0" err="1">
                <a:solidFill>
                  <a:schemeClr val="bg1"/>
                </a:solidFill>
                <a:latin typeface="Myriad Pro" panose="020B0503030403020204" pitchFamily="34" charset="0"/>
                <a:cs typeface="Arial" pitchFamily="34" charset="0"/>
              </a:rPr>
              <a:t>Desriptive</a:t>
            </a:r>
            <a:r>
              <a:rPr lang="en-US" altLang="ko-KR" sz="5400" dirty="0">
                <a:solidFill>
                  <a:schemeClr val="bg1"/>
                </a:solidFill>
                <a:latin typeface="Myriad Pro" panose="020B0503030403020204" pitchFamily="34" charset="0"/>
                <a:cs typeface="Arial" pitchFamily="34" charset="0"/>
              </a:rPr>
              <a:t> Analysis</a:t>
            </a:r>
            <a:endParaRPr lang="ko-KR" altLang="en-US" sz="5400" dirty="0">
              <a:solidFill>
                <a:schemeClr val="bg1"/>
              </a:solidFill>
              <a:latin typeface="Myriad Pro" panose="020B0503030403020204" pitchFamily="34" charset="0"/>
              <a:cs typeface="Arial" pitchFamily="34" charset="0"/>
            </a:endParaRPr>
          </a:p>
        </p:txBody>
      </p:sp>
      <p:pic>
        <p:nvPicPr>
          <p:cNvPr id="2" name="Graphic 1">
            <a:extLst>
              <a:ext uri="{FF2B5EF4-FFF2-40B4-BE49-F238E27FC236}">
                <a16:creationId xmlns:a16="http://schemas.microsoft.com/office/drawing/2014/main" id="{905C69D5-98AF-4D8D-8470-32495F93C7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9667" y="1221010"/>
            <a:ext cx="7959521" cy="2932455"/>
          </a:xfrm>
          <a:prstGeom prst="rect">
            <a:avLst/>
          </a:prstGeom>
        </p:spPr>
      </p:pic>
    </p:spTree>
    <p:extLst>
      <p:ext uri="{BB962C8B-B14F-4D97-AF65-F5344CB8AC3E}">
        <p14:creationId xmlns:p14="http://schemas.microsoft.com/office/powerpoint/2010/main" val="499061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gn="l"/>
            <a:r>
              <a:rPr lang="en-US" sz="4000" dirty="0">
                <a:latin typeface="Myriad Pro" panose="020B0503030403020204" pitchFamily="34" charset="0"/>
              </a:rPr>
              <a:t>Cancer Mortality</a:t>
            </a:r>
          </a:p>
        </p:txBody>
      </p:sp>
      <p:sp>
        <p:nvSpPr>
          <p:cNvPr id="5" name="TextBox 4">
            <a:extLst>
              <a:ext uri="{FF2B5EF4-FFF2-40B4-BE49-F238E27FC236}">
                <a16:creationId xmlns:a16="http://schemas.microsoft.com/office/drawing/2014/main" id="{F6B51A9D-089F-E64B-9033-13F3CCEC7FB7}"/>
              </a:ext>
            </a:extLst>
          </p:cNvPr>
          <p:cNvSpPr txBox="1"/>
          <p:nvPr/>
        </p:nvSpPr>
        <p:spPr>
          <a:xfrm>
            <a:off x="8841102" y="1010744"/>
            <a:ext cx="2436498" cy="3959995"/>
          </a:xfrm>
          <a:prstGeom prst="rect">
            <a:avLst/>
          </a:prstGeom>
          <a:noFill/>
        </p:spPr>
        <p:txBody>
          <a:bodyPr wrap="square" rtlCol="0">
            <a:spAutoFit/>
          </a:bodyPr>
          <a:lstStyle/>
          <a:p>
            <a:pPr>
              <a:lnSpc>
                <a:spcPct val="200000"/>
              </a:lnSpc>
            </a:pPr>
            <a:r>
              <a:rPr lang="en-US" sz="1600" dirty="0">
                <a:latin typeface="Myriad Pro" panose="020B0503030403020204" pitchFamily="34" charset="0"/>
              </a:rPr>
              <a:t>Cancer mortality in 2011 is highest in Union County, Arkansas. Incidentally, this county has a higher than average Obesity Prevalence and higher than average Smoking population</a:t>
            </a:r>
            <a:endParaRPr lang="en-US" sz="1200" dirty="0">
              <a:latin typeface="Myriad Pro" panose="020B0503030403020204" pitchFamily="34" charset="0"/>
            </a:endParaRPr>
          </a:p>
        </p:txBody>
      </p:sp>
      <p:pic>
        <p:nvPicPr>
          <p:cNvPr id="6" name="Picture 5">
            <a:extLst>
              <a:ext uri="{FF2B5EF4-FFF2-40B4-BE49-F238E27FC236}">
                <a16:creationId xmlns:a16="http://schemas.microsoft.com/office/drawing/2014/main" id="{A094B56B-0299-8544-B43F-474FFCD4465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12197" y="1063756"/>
            <a:ext cx="7867314" cy="4435896"/>
          </a:xfrm>
          <a:prstGeom prst="rect">
            <a:avLst/>
          </a:prstGeom>
        </p:spPr>
      </p:pic>
    </p:spTree>
    <p:extLst>
      <p:ext uri="{BB962C8B-B14F-4D97-AF65-F5344CB8AC3E}">
        <p14:creationId xmlns:p14="http://schemas.microsoft.com/office/powerpoint/2010/main" val="2033028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gn="l"/>
            <a:r>
              <a:rPr lang="en-US" sz="4000" dirty="0">
                <a:latin typeface="Myriad Pro" panose="020B0503030403020204" pitchFamily="34" charset="0"/>
              </a:rPr>
              <a:t>Alcohol Consumption</a:t>
            </a:r>
          </a:p>
        </p:txBody>
      </p:sp>
      <p:pic>
        <p:nvPicPr>
          <p:cNvPr id="3" name="Picture 2">
            <a:extLst>
              <a:ext uri="{FF2B5EF4-FFF2-40B4-BE49-F238E27FC236}">
                <a16:creationId xmlns:a16="http://schemas.microsoft.com/office/drawing/2014/main" id="{45109D3F-43B6-E149-B7EB-207AD304162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94179" y="1063756"/>
            <a:ext cx="10031896" cy="5185570"/>
          </a:xfrm>
          <a:prstGeom prst="rect">
            <a:avLst/>
          </a:prstGeom>
        </p:spPr>
      </p:pic>
    </p:spTree>
    <p:extLst>
      <p:ext uri="{BB962C8B-B14F-4D97-AF65-F5344CB8AC3E}">
        <p14:creationId xmlns:p14="http://schemas.microsoft.com/office/powerpoint/2010/main" val="2572904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gn="l"/>
            <a:r>
              <a:rPr lang="en-US" sz="4000" dirty="0">
                <a:latin typeface="Myriad Pro" panose="020B0503030403020204" pitchFamily="34" charset="0"/>
              </a:rPr>
              <a:t>Obesity Prevalence</a:t>
            </a:r>
          </a:p>
        </p:txBody>
      </p:sp>
      <p:pic>
        <p:nvPicPr>
          <p:cNvPr id="10" name="Picture 9">
            <a:extLst>
              <a:ext uri="{FF2B5EF4-FFF2-40B4-BE49-F238E27FC236}">
                <a16:creationId xmlns:a16="http://schemas.microsoft.com/office/drawing/2014/main" id="{CACA9ECE-9634-9A4C-966D-7A27A75FA6B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94179" y="940345"/>
            <a:ext cx="10031896" cy="5221917"/>
          </a:xfrm>
          <a:prstGeom prst="rect">
            <a:avLst/>
          </a:prstGeom>
        </p:spPr>
      </p:pic>
    </p:spTree>
    <p:extLst>
      <p:ext uri="{BB962C8B-B14F-4D97-AF65-F5344CB8AC3E}">
        <p14:creationId xmlns:p14="http://schemas.microsoft.com/office/powerpoint/2010/main" val="1359936444"/>
      </p:ext>
    </p:extLst>
  </p:cSld>
  <p:clrMapOvr>
    <a:masterClrMapping/>
  </p:clrMapOvr>
</p:sld>
</file>

<file path=ppt/theme/theme1.xml><?xml version="1.0" encoding="utf-8"?>
<a:theme xmlns:a="http://schemas.openxmlformats.org/drawingml/2006/main" name="Cover and End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5814</TotalTime>
  <Words>664</Words>
  <Application>Microsoft Macintosh PowerPoint</Application>
  <PresentationFormat>Widescreen</PresentationFormat>
  <Paragraphs>66</Paragraphs>
  <Slides>23</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23</vt:i4>
      </vt:variant>
    </vt:vector>
  </HeadingPairs>
  <TitlesOfParts>
    <vt:vector size="30" baseType="lpstr">
      <vt:lpstr>Arial Unicode MS</vt:lpstr>
      <vt:lpstr>Arial</vt:lpstr>
      <vt:lpstr>Calibri</vt:lpstr>
      <vt:lpstr>Myriad Pro</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Microsoft Office User</cp:lastModifiedBy>
  <cp:revision>119</cp:revision>
  <dcterms:created xsi:type="dcterms:W3CDTF">2018-04-24T17:14:44Z</dcterms:created>
  <dcterms:modified xsi:type="dcterms:W3CDTF">2019-10-31T07:21:21Z</dcterms:modified>
</cp:coreProperties>
</file>